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72" r:id="rId2"/>
    <p:sldId id="257" r:id="rId3"/>
    <p:sldId id="260" r:id="rId4"/>
    <p:sldId id="263" r:id="rId5"/>
    <p:sldId id="264" r:id="rId6"/>
    <p:sldId id="265" r:id="rId7"/>
    <p:sldId id="266" r:id="rId8"/>
    <p:sldId id="268" r:id="rId9"/>
    <p:sldId id="267" r:id="rId10"/>
    <p:sldId id="269" r:id="rId11"/>
    <p:sldId id="273" r:id="rId12"/>
    <p:sldId id="274" r:id="rId13"/>
    <p:sldId id="275" r:id="rId14"/>
    <p:sldId id="259" r:id="rId15"/>
    <p:sldId id="262" r:id="rId16"/>
    <p:sldId id="276" r:id="rId17"/>
    <p:sldId id="279" r:id="rId18"/>
    <p:sldId id="277" r:id="rId19"/>
    <p:sldId id="278" r:id="rId20"/>
    <p:sldId id="270" r:id="rId21"/>
    <p:sldId id="27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79" autoAdjust="0"/>
    <p:restoredTop sz="94660"/>
  </p:normalViewPr>
  <p:slideViewPr>
    <p:cSldViewPr snapToGrid="0">
      <p:cViewPr varScale="1">
        <p:scale>
          <a:sx n="72" d="100"/>
          <a:sy n="72" d="100"/>
        </p:scale>
        <p:origin x="66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060FE7-BBC4-4491-9A3C-D689960E30C2}" type="datetimeFigureOut">
              <a:rPr lang="en-IN" smtClean="0"/>
              <a:t>02-05-2019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0C0650-1928-432A-AA48-F0C166E496AB}" type="slidenum">
              <a:rPr lang="en-IN" smtClean="0"/>
              <a:t>‹#›</a:t>
            </a:fld>
            <a:endParaRPr lang="en-IN"/>
          </a:p>
        </p:txBody>
      </p:sp>
    </p:spTree>
    <p:extLst>
      <p:ext uri="{BB962C8B-B14F-4D97-AF65-F5344CB8AC3E}">
        <p14:creationId xmlns:p14="http://schemas.microsoft.com/office/powerpoint/2010/main" val="3369863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E0C0650-1928-432A-AA48-F0C166E496AB}" type="slidenum">
              <a:rPr lang="en-IN" smtClean="0"/>
              <a:t>6</a:t>
            </a:fld>
            <a:endParaRPr lang="en-IN"/>
          </a:p>
        </p:txBody>
      </p:sp>
    </p:spTree>
    <p:extLst>
      <p:ext uri="{BB962C8B-B14F-4D97-AF65-F5344CB8AC3E}">
        <p14:creationId xmlns:p14="http://schemas.microsoft.com/office/powerpoint/2010/main" val="1766098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A3135-44D7-4E62-9627-5DF9B3E4CC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8B4DE79-6D00-46F7-A363-6BE97857F3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6CEE578-038A-4192-BF37-7B764A6035F5}"/>
              </a:ext>
            </a:extLst>
          </p:cNvPr>
          <p:cNvSpPr>
            <a:spLocks noGrp="1"/>
          </p:cNvSpPr>
          <p:nvPr>
            <p:ph type="dt" sz="half" idx="10"/>
          </p:nvPr>
        </p:nvSpPr>
        <p:spPr/>
        <p:txBody>
          <a:bodyPr/>
          <a:lstStyle/>
          <a:p>
            <a:fld id="{A02F50A5-97C8-48D5-A860-9FBB83C073BB}" type="datetimeFigureOut">
              <a:rPr lang="en-IN" smtClean="0"/>
              <a:t>02-05-2019</a:t>
            </a:fld>
            <a:endParaRPr lang="en-IN"/>
          </a:p>
        </p:txBody>
      </p:sp>
      <p:sp>
        <p:nvSpPr>
          <p:cNvPr id="5" name="Footer Placeholder 4">
            <a:extLst>
              <a:ext uri="{FF2B5EF4-FFF2-40B4-BE49-F238E27FC236}">
                <a16:creationId xmlns:a16="http://schemas.microsoft.com/office/drawing/2014/main" id="{E22F9873-4931-4C4E-9270-7BF8B8D9991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53A1860-40A4-42D6-AF74-9EDEABD4D6B9}"/>
              </a:ext>
            </a:extLst>
          </p:cNvPr>
          <p:cNvSpPr>
            <a:spLocks noGrp="1"/>
          </p:cNvSpPr>
          <p:nvPr>
            <p:ph type="sldNum" sz="quarter" idx="12"/>
          </p:nvPr>
        </p:nvSpPr>
        <p:spPr/>
        <p:txBody>
          <a:bodyPr/>
          <a:lstStyle/>
          <a:p>
            <a:fld id="{150961BC-B6AA-4841-8792-E451F12C480B}" type="slidenum">
              <a:rPr lang="en-IN" smtClean="0"/>
              <a:t>‹#›</a:t>
            </a:fld>
            <a:endParaRPr lang="en-IN"/>
          </a:p>
        </p:txBody>
      </p:sp>
    </p:spTree>
    <p:extLst>
      <p:ext uri="{BB962C8B-B14F-4D97-AF65-F5344CB8AC3E}">
        <p14:creationId xmlns:p14="http://schemas.microsoft.com/office/powerpoint/2010/main" val="2476477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4C46E-3167-4241-9293-89C3D05F8EE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C6B810C-7A74-48B4-8357-ABD97232B87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5C01FA6-191B-4161-8095-373FADE79396}"/>
              </a:ext>
            </a:extLst>
          </p:cNvPr>
          <p:cNvSpPr>
            <a:spLocks noGrp="1"/>
          </p:cNvSpPr>
          <p:nvPr>
            <p:ph type="dt" sz="half" idx="10"/>
          </p:nvPr>
        </p:nvSpPr>
        <p:spPr/>
        <p:txBody>
          <a:bodyPr/>
          <a:lstStyle/>
          <a:p>
            <a:fld id="{A02F50A5-97C8-48D5-A860-9FBB83C073BB}" type="datetimeFigureOut">
              <a:rPr lang="en-IN" smtClean="0"/>
              <a:t>02-05-2019</a:t>
            </a:fld>
            <a:endParaRPr lang="en-IN"/>
          </a:p>
        </p:txBody>
      </p:sp>
      <p:sp>
        <p:nvSpPr>
          <p:cNvPr id="5" name="Footer Placeholder 4">
            <a:extLst>
              <a:ext uri="{FF2B5EF4-FFF2-40B4-BE49-F238E27FC236}">
                <a16:creationId xmlns:a16="http://schemas.microsoft.com/office/drawing/2014/main" id="{6B6AAE24-E50A-4F54-BB4C-E3ADE63EA4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21092BC-1284-451A-825E-C41954AFAE88}"/>
              </a:ext>
            </a:extLst>
          </p:cNvPr>
          <p:cNvSpPr>
            <a:spLocks noGrp="1"/>
          </p:cNvSpPr>
          <p:nvPr>
            <p:ph type="sldNum" sz="quarter" idx="12"/>
          </p:nvPr>
        </p:nvSpPr>
        <p:spPr/>
        <p:txBody>
          <a:bodyPr/>
          <a:lstStyle/>
          <a:p>
            <a:fld id="{150961BC-B6AA-4841-8792-E451F12C480B}" type="slidenum">
              <a:rPr lang="en-IN" smtClean="0"/>
              <a:t>‹#›</a:t>
            </a:fld>
            <a:endParaRPr lang="en-IN"/>
          </a:p>
        </p:txBody>
      </p:sp>
    </p:spTree>
    <p:extLst>
      <p:ext uri="{BB962C8B-B14F-4D97-AF65-F5344CB8AC3E}">
        <p14:creationId xmlns:p14="http://schemas.microsoft.com/office/powerpoint/2010/main" val="42141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AFC141-0D55-4B26-9CCF-5233DDBDFF0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80B5945-D676-40F4-837F-816B579CFD6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628C99E-BB12-4B05-9BAC-7B8BCECDD588}"/>
              </a:ext>
            </a:extLst>
          </p:cNvPr>
          <p:cNvSpPr>
            <a:spLocks noGrp="1"/>
          </p:cNvSpPr>
          <p:nvPr>
            <p:ph type="dt" sz="half" idx="10"/>
          </p:nvPr>
        </p:nvSpPr>
        <p:spPr/>
        <p:txBody>
          <a:bodyPr/>
          <a:lstStyle/>
          <a:p>
            <a:fld id="{A02F50A5-97C8-48D5-A860-9FBB83C073BB}" type="datetimeFigureOut">
              <a:rPr lang="en-IN" smtClean="0"/>
              <a:t>02-05-2019</a:t>
            </a:fld>
            <a:endParaRPr lang="en-IN"/>
          </a:p>
        </p:txBody>
      </p:sp>
      <p:sp>
        <p:nvSpPr>
          <p:cNvPr id="5" name="Footer Placeholder 4">
            <a:extLst>
              <a:ext uri="{FF2B5EF4-FFF2-40B4-BE49-F238E27FC236}">
                <a16:creationId xmlns:a16="http://schemas.microsoft.com/office/drawing/2014/main" id="{857D5862-1400-4CA0-96A5-9E8ADB450EF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92CD1DC-31B4-4188-AFEB-DAEEE607DCC7}"/>
              </a:ext>
            </a:extLst>
          </p:cNvPr>
          <p:cNvSpPr>
            <a:spLocks noGrp="1"/>
          </p:cNvSpPr>
          <p:nvPr>
            <p:ph type="sldNum" sz="quarter" idx="12"/>
          </p:nvPr>
        </p:nvSpPr>
        <p:spPr/>
        <p:txBody>
          <a:bodyPr/>
          <a:lstStyle/>
          <a:p>
            <a:fld id="{150961BC-B6AA-4841-8792-E451F12C480B}" type="slidenum">
              <a:rPr lang="en-IN" smtClean="0"/>
              <a:t>‹#›</a:t>
            </a:fld>
            <a:endParaRPr lang="en-IN"/>
          </a:p>
        </p:txBody>
      </p:sp>
    </p:spTree>
    <p:extLst>
      <p:ext uri="{BB962C8B-B14F-4D97-AF65-F5344CB8AC3E}">
        <p14:creationId xmlns:p14="http://schemas.microsoft.com/office/powerpoint/2010/main" val="3305900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884F6-BDEF-450C-89AE-2A98DD97848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95407A1-5FA3-4E90-9EC6-C4B41317F88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EBAF168-A66A-405A-9162-C8B2D696CDE1}"/>
              </a:ext>
            </a:extLst>
          </p:cNvPr>
          <p:cNvSpPr>
            <a:spLocks noGrp="1"/>
          </p:cNvSpPr>
          <p:nvPr>
            <p:ph type="dt" sz="half" idx="10"/>
          </p:nvPr>
        </p:nvSpPr>
        <p:spPr/>
        <p:txBody>
          <a:bodyPr/>
          <a:lstStyle/>
          <a:p>
            <a:fld id="{A02F50A5-97C8-48D5-A860-9FBB83C073BB}" type="datetimeFigureOut">
              <a:rPr lang="en-IN" smtClean="0"/>
              <a:t>02-05-2019</a:t>
            </a:fld>
            <a:endParaRPr lang="en-IN"/>
          </a:p>
        </p:txBody>
      </p:sp>
      <p:sp>
        <p:nvSpPr>
          <p:cNvPr id="5" name="Footer Placeholder 4">
            <a:extLst>
              <a:ext uri="{FF2B5EF4-FFF2-40B4-BE49-F238E27FC236}">
                <a16:creationId xmlns:a16="http://schemas.microsoft.com/office/drawing/2014/main" id="{8DDD2473-6DE1-455D-A9F0-C34C2284421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7897E39-DAB7-42D8-8EB9-5E898C60A3F3}"/>
              </a:ext>
            </a:extLst>
          </p:cNvPr>
          <p:cNvSpPr>
            <a:spLocks noGrp="1"/>
          </p:cNvSpPr>
          <p:nvPr>
            <p:ph type="sldNum" sz="quarter" idx="12"/>
          </p:nvPr>
        </p:nvSpPr>
        <p:spPr/>
        <p:txBody>
          <a:bodyPr/>
          <a:lstStyle/>
          <a:p>
            <a:fld id="{150961BC-B6AA-4841-8792-E451F12C480B}" type="slidenum">
              <a:rPr lang="en-IN" smtClean="0"/>
              <a:t>‹#›</a:t>
            </a:fld>
            <a:endParaRPr lang="en-IN"/>
          </a:p>
        </p:txBody>
      </p:sp>
    </p:spTree>
    <p:extLst>
      <p:ext uri="{BB962C8B-B14F-4D97-AF65-F5344CB8AC3E}">
        <p14:creationId xmlns:p14="http://schemas.microsoft.com/office/powerpoint/2010/main" val="691339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B5C9E-5D7C-4FF7-98DA-027640331F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DCD7F00-6D44-4F23-A6AE-6F5B090E95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A957D9D-70CF-4ED8-AB89-66D43CFC3DE1}"/>
              </a:ext>
            </a:extLst>
          </p:cNvPr>
          <p:cNvSpPr>
            <a:spLocks noGrp="1"/>
          </p:cNvSpPr>
          <p:nvPr>
            <p:ph type="dt" sz="half" idx="10"/>
          </p:nvPr>
        </p:nvSpPr>
        <p:spPr/>
        <p:txBody>
          <a:bodyPr/>
          <a:lstStyle/>
          <a:p>
            <a:fld id="{A02F50A5-97C8-48D5-A860-9FBB83C073BB}" type="datetimeFigureOut">
              <a:rPr lang="en-IN" smtClean="0"/>
              <a:t>02-05-2019</a:t>
            </a:fld>
            <a:endParaRPr lang="en-IN"/>
          </a:p>
        </p:txBody>
      </p:sp>
      <p:sp>
        <p:nvSpPr>
          <p:cNvPr id="5" name="Footer Placeholder 4">
            <a:extLst>
              <a:ext uri="{FF2B5EF4-FFF2-40B4-BE49-F238E27FC236}">
                <a16:creationId xmlns:a16="http://schemas.microsoft.com/office/drawing/2014/main" id="{9203E48A-A04A-4607-9B87-BAEF9896FE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9F9DE8-EC5C-472D-AD57-720000C767C6}"/>
              </a:ext>
            </a:extLst>
          </p:cNvPr>
          <p:cNvSpPr>
            <a:spLocks noGrp="1"/>
          </p:cNvSpPr>
          <p:nvPr>
            <p:ph type="sldNum" sz="quarter" idx="12"/>
          </p:nvPr>
        </p:nvSpPr>
        <p:spPr/>
        <p:txBody>
          <a:bodyPr/>
          <a:lstStyle/>
          <a:p>
            <a:fld id="{150961BC-B6AA-4841-8792-E451F12C480B}" type="slidenum">
              <a:rPr lang="en-IN" smtClean="0"/>
              <a:t>‹#›</a:t>
            </a:fld>
            <a:endParaRPr lang="en-IN"/>
          </a:p>
        </p:txBody>
      </p:sp>
    </p:spTree>
    <p:extLst>
      <p:ext uri="{BB962C8B-B14F-4D97-AF65-F5344CB8AC3E}">
        <p14:creationId xmlns:p14="http://schemas.microsoft.com/office/powerpoint/2010/main" val="4094121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C4465-C762-46B8-8CDD-25A2E59E385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6DB5535-8EC3-461B-AC8D-C19BA5A495E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6A5AA5F-708E-4FD0-B18F-C2984AA913D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76718F3-6FC0-4AB8-90D4-34B4BF44570D}"/>
              </a:ext>
            </a:extLst>
          </p:cNvPr>
          <p:cNvSpPr>
            <a:spLocks noGrp="1"/>
          </p:cNvSpPr>
          <p:nvPr>
            <p:ph type="dt" sz="half" idx="10"/>
          </p:nvPr>
        </p:nvSpPr>
        <p:spPr/>
        <p:txBody>
          <a:bodyPr/>
          <a:lstStyle/>
          <a:p>
            <a:fld id="{A02F50A5-97C8-48D5-A860-9FBB83C073BB}" type="datetimeFigureOut">
              <a:rPr lang="en-IN" smtClean="0"/>
              <a:t>02-05-2019</a:t>
            </a:fld>
            <a:endParaRPr lang="en-IN"/>
          </a:p>
        </p:txBody>
      </p:sp>
      <p:sp>
        <p:nvSpPr>
          <p:cNvPr id="6" name="Footer Placeholder 5">
            <a:extLst>
              <a:ext uri="{FF2B5EF4-FFF2-40B4-BE49-F238E27FC236}">
                <a16:creationId xmlns:a16="http://schemas.microsoft.com/office/drawing/2014/main" id="{1BA28A20-EE68-4B1D-955D-1BB3349F689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939E19F-12BE-447B-9491-70ECA540C579}"/>
              </a:ext>
            </a:extLst>
          </p:cNvPr>
          <p:cNvSpPr>
            <a:spLocks noGrp="1"/>
          </p:cNvSpPr>
          <p:nvPr>
            <p:ph type="sldNum" sz="quarter" idx="12"/>
          </p:nvPr>
        </p:nvSpPr>
        <p:spPr/>
        <p:txBody>
          <a:bodyPr/>
          <a:lstStyle/>
          <a:p>
            <a:fld id="{150961BC-B6AA-4841-8792-E451F12C480B}" type="slidenum">
              <a:rPr lang="en-IN" smtClean="0"/>
              <a:t>‹#›</a:t>
            </a:fld>
            <a:endParaRPr lang="en-IN"/>
          </a:p>
        </p:txBody>
      </p:sp>
    </p:spTree>
    <p:extLst>
      <p:ext uri="{BB962C8B-B14F-4D97-AF65-F5344CB8AC3E}">
        <p14:creationId xmlns:p14="http://schemas.microsoft.com/office/powerpoint/2010/main" val="2944775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5A98E-F158-437F-8475-4B435B41944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9A1716D-E73E-483D-BDEC-74B3766F3F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507E57F-C972-4AF7-AB7E-0360461B497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DCCAAC4-D749-4862-9BFA-6D5EA5D7DA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6E07EA1-BBF1-4C11-A736-DDF91B1DB26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90DBD28-B091-44B2-A103-3226D8CE9B8B}"/>
              </a:ext>
            </a:extLst>
          </p:cNvPr>
          <p:cNvSpPr>
            <a:spLocks noGrp="1"/>
          </p:cNvSpPr>
          <p:nvPr>
            <p:ph type="dt" sz="half" idx="10"/>
          </p:nvPr>
        </p:nvSpPr>
        <p:spPr/>
        <p:txBody>
          <a:bodyPr/>
          <a:lstStyle/>
          <a:p>
            <a:fld id="{A02F50A5-97C8-48D5-A860-9FBB83C073BB}" type="datetimeFigureOut">
              <a:rPr lang="en-IN" smtClean="0"/>
              <a:t>02-05-2019</a:t>
            </a:fld>
            <a:endParaRPr lang="en-IN"/>
          </a:p>
        </p:txBody>
      </p:sp>
      <p:sp>
        <p:nvSpPr>
          <p:cNvPr id="8" name="Footer Placeholder 7">
            <a:extLst>
              <a:ext uri="{FF2B5EF4-FFF2-40B4-BE49-F238E27FC236}">
                <a16:creationId xmlns:a16="http://schemas.microsoft.com/office/drawing/2014/main" id="{6F96B157-CB52-4AEC-B8BD-098EFA6F925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B96477F-CEC5-4F83-9B99-A3C8F8DB59F7}"/>
              </a:ext>
            </a:extLst>
          </p:cNvPr>
          <p:cNvSpPr>
            <a:spLocks noGrp="1"/>
          </p:cNvSpPr>
          <p:nvPr>
            <p:ph type="sldNum" sz="quarter" idx="12"/>
          </p:nvPr>
        </p:nvSpPr>
        <p:spPr/>
        <p:txBody>
          <a:bodyPr/>
          <a:lstStyle/>
          <a:p>
            <a:fld id="{150961BC-B6AA-4841-8792-E451F12C480B}" type="slidenum">
              <a:rPr lang="en-IN" smtClean="0"/>
              <a:t>‹#›</a:t>
            </a:fld>
            <a:endParaRPr lang="en-IN"/>
          </a:p>
        </p:txBody>
      </p:sp>
    </p:spTree>
    <p:extLst>
      <p:ext uri="{BB962C8B-B14F-4D97-AF65-F5344CB8AC3E}">
        <p14:creationId xmlns:p14="http://schemas.microsoft.com/office/powerpoint/2010/main" val="408041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D103D-4428-41D0-B6B9-2BE319DA9CE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12D45B3-7D07-4C3A-83DE-01D3397535FF}"/>
              </a:ext>
            </a:extLst>
          </p:cNvPr>
          <p:cNvSpPr>
            <a:spLocks noGrp="1"/>
          </p:cNvSpPr>
          <p:nvPr>
            <p:ph type="dt" sz="half" idx="10"/>
          </p:nvPr>
        </p:nvSpPr>
        <p:spPr/>
        <p:txBody>
          <a:bodyPr/>
          <a:lstStyle/>
          <a:p>
            <a:fld id="{A02F50A5-97C8-48D5-A860-9FBB83C073BB}" type="datetimeFigureOut">
              <a:rPr lang="en-IN" smtClean="0"/>
              <a:t>02-05-2019</a:t>
            </a:fld>
            <a:endParaRPr lang="en-IN"/>
          </a:p>
        </p:txBody>
      </p:sp>
      <p:sp>
        <p:nvSpPr>
          <p:cNvPr id="4" name="Footer Placeholder 3">
            <a:extLst>
              <a:ext uri="{FF2B5EF4-FFF2-40B4-BE49-F238E27FC236}">
                <a16:creationId xmlns:a16="http://schemas.microsoft.com/office/drawing/2014/main" id="{48B02718-EF39-486E-9BD9-4161A51AF19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C82C510-48CA-4A1A-B3DC-DC08AF3F3A65}"/>
              </a:ext>
            </a:extLst>
          </p:cNvPr>
          <p:cNvSpPr>
            <a:spLocks noGrp="1"/>
          </p:cNvSpPr>
          <p:nvPr>
            <p:ph type="sldNum" sz="quarter" idx="12"/>
          </p:nvPr>
        </p:nvSpPr>
        <p:spPr/>
        <p:txBody>
          <a:bodyPr/>
          <a:lstStyle/>
          <a:p>
            <a:fld id="{150961BC-B6AA-4841-8792-E451F12C480B}" type="slidenum">
              <a:rPr lang="en-IN" smtClean="0"/>
              <a:t>‹#›</a:t>
            </a:fld>
            <a:endParaRPr lang="en-IN"/>
          </a:p>
        </p:txBody>
      </p:sp>
    </p:spTree>
    <p:extLst>
      <p:ext uri="{BB962C8B-B14F-4D97-AF65-F5344CB8AC3E}">
        <p14:creationId xmlns:p14="http://schemas.microsoft.com/office/powerpoint/2010/main" val="910272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79448F-EA5A-4C78-B352-2828BF20C621}"/>
              </a:ext>
            </a:extLst>
          </p:cNvPr>
          <p:cNvSpPr>
            <a:spLocks noGrp="1"/>
          </p:cNvSpPr>
          <p:nvPr>
            <p:ph type="dt" sz="half" idx="10"/>
          </p:nvPr>
        </p:nvSpPr>
        <p:spPr/>
        <p:txBody>
          <a:bodyPr/>
          <a:lstStyle/>
          <a:p>
            <a:fld id="{A02F50A5-97C8-48D5-A860-9FBB83C073BB}" type="datetimeFigureOut">
              <a:rPr lang="en-IN" smtClean="0"/>
              <a:t>02-05-2019</a:t>
            </a:fld>
            <a:endParaRPr lang="en-IN"/>
          </a:p>
        </p:txBody>
      </p:sp>
      <p:sp>
        <p:nvSpPr>
          <p:cNvPr id="3" name="Footer Placeholder 2">
            <a:extLst>
              <a:ext uri="{FF2B5EF4-FFF2-40B4-BE49-F238E27FC236}">
                <a16:creationId xmlns:a16="http://schemas.microsoft.com/office/drawing/2014/main" id="{BCE6EEE1-3DD8-4C8F-BBD9-B3953A27547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2AC81D8-0088-4F66-A271-4FF6B95D4DC8}"/>
              </a:ext>
            </a:extLst>
          </p:cNvPr>
          <p:cNvSpPr>
            <a:spLocks noGrp="1"/>
          </p:cNvSpPr>
          <p:nvPr>
            <p:ph type="sldNum" sz="quarter" idx="12"/>
          </p:nvPr>
        </p:nvSpPr>
        <p:spPr/>
        <p:txBody>
          <a:bodyPr/>
          <a:lstStyle/>
          <a:p>
            <a:fld id="{150961BC-B6AA-4841-8792-E451F12C480B}" type="slidenum">
              <a:rPr lang="en-IN" smtClean="0"/>
              <a:t>‹#›</a:t>
            </a:fld>
            <a:endParaRPr lang="en-IN"/>
          </a:p>
        </p:txBody>
      </p:sp>
    </p:spTree>
    <p:extLst>
      <p:ext uri="{BB962C8B-B14F-4D97-AF65-F5344CB8AC3E}">
        <p14:creationId xmlns:p14="http://schemas.microsoft.com/office/powerpoint/2010/main" val="2759145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BC04B-814E-46FB-BE97-BBC467B398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7889C9F-EF53-44B5-87F5-E3C7108D75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1B5CBC5-7383-4E38-AFB1-75F8E2C792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F6F604D-4478-4C3F-98C9-C42167A04C0D}"/>
              </a:ext>
            </a:extLst>
          </p:cNvPr>
          <p:cNvSpPr>
            <a:spLocks noGrp="1"/>
          </p:cNvSpPr>
          <p:nvPr>
            <p:ph type="dt" sz="half" idx="10"/>
          </p:nvPr>
        </p:nvSpPr>
        <p:spPr/>
        <p:txBody>
          <a:bodyPr/>
          <a:lstStyle/>
          <a:p>
            <a:fld id="{A02F50A5-97C8-48D5-A860-9FBB83C073BB}" type="datetimeFigureOut">
              <a:rPr lang="en-IN" smtClean="0"/>
              <a:t>02-05-2019</a:t>
            </a:fld>
            <a:endParaRPr lang="en-IN"/>
          </a:p>
        </p:txBody>
      </p:sp>
      <p:sp>
        <p:nvSpPr>
          <p:cNvPr id="6" name="Footer Placeholder 5">
            <a:extLst>
              <a:ext uri="{FF2B5EF4-FFF2-40B4-BE49-F238E27FC236}">
                <a16:creationId xmlns:a16="http://schemas.microsoft.com/office/drawing/2014/main" id="{6443BFBE-5DCA-4118-89ED-69D95A288A4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5182C9C-E2DD-4254-A979-29AC3D35960A}"/>
              </a:ext>
            </a:extLst>
          </p:cNvPr>
          <p:cNvSpPr>
            <a:spLocks noGrp="1"/>
          </p:cNvSpPr>
          <p:nvPr>
            <p:ph type="sldNum" sz="quarter" idx="12"/>
          </p:nvPr>
        </p:nvSpPr>
        <p:spPr/>
        <p:txBody>
          <a:bodyPr/>
          <a:lstStyle/>
          <a:p>
            <a:fld id="{150961BC-B6AA-4841-8792-E451F12C480B}" type="slidenum">
              <a:rPr lang="en-IN" smtClean="0"/>
              <a:t>‹#›</a:t>
            </a:fld>
            <a:endParaRPr lang="en-IN"/>
          </a:p>
        </p:txBody>
      </p:sp>
    </p:spTree>
    <p:extLst>
      <p:ext uri="{BB962C8B-B14F-4D97-AF65-F5344CB8AC3E}">
        <p14:creationId xmlns:p14="http://schemas.microsoft.com/office/powerpoint/2010/main" val="20410914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470C6-2A94-4B84-851E-620E82F8F2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9B2CEC1-4595-43B3-8BF3-AC0DBA7A28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D253582-8B38-44C2-86C2-FC5566B43E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75B1390-DD59-4622-8A86-DA68F0DF82DD}"/>
              </a:ext>
            </a:extLst>
          </p:cNvPr>
          <p:cNvSpPr>
            <a:spLocks noGrp="1"/>
          </p:cNvSpPr>
          <p:nvPr>
            <p:ph type="dt" sz="half" idx="10"/>
          </p:nvPr>
        </p:nvSpPr>
        <p:spPr/>
        <p:txBody>
          <a:bodyPr/>
          <a:lstStyle/>
          <a:p>
            <a:fld id="{A02F50A5-97C8-48D5-A860-9FBB83C073BB}" type="datetimeFigureOut">
              <a:rPr lang="en-IN" smtClean="0"/>
              <a:t>02-05-2019</a:t>
            </a:fld>
            <a:endParaRPr lang="en-IN"/>
          </a:p>
        </p:txBody>
      </p:sp>
      <p:sp>
        <p:nvSpPr>
          <p:cNvPr id="6" name="Footer Placeholder 5">
            <a:extLst>
              <a:ext uri="{FF2B5EF4-FFF2-40B4-BE49-F238E27FC236}">
                <a16:creationId xmlns:a16="http://schemas.microsoft.com/office/drawing/2014/main" id="{5C202DA9-7763-4497-AFD3-537B347B788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4544D9D-DF51-4F6E-B22F-9FA2E839F738}"/>
              </a:ext>
            </a:extLst>
          </p:cNvPr>
          <p:cNvSpPr>
            <a:spLocks noGrp="1"/>
          </p:cNvSpPr>
          <p:nvPr>
            <p:ph type="sldNum" sz="quarter" idx="12"/>
          </p:nvPr>
        </p:nvSpPr>
        <p:spPr/>
        <p:txBody>
          <a:bodyPr/>
          <a:lstStyle/>
          <a:p>
            <a:fld id="{150961BC-B6AA-4841-8792-E451F12C480B}" type="slidenum">
              <a:rPr lang="en-IN" smtClean="0"/>
              <a:t>‹#›</a:t>
            </a:fld>
            <a:endParaRPr lang="en-IN"/>
          </a:p>
        </p:txBody>
      </p:sp>
    </p:spTree>
    <p:extLst>
      <p:ext uri="{BB962C8B-B14F-4D97-AF65-F5344CB8AC3E}">
        <p14:creationId xmlns:p14="http://schemas.microsoft.com/office/powerpoint/2010/main" val="7893296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8CEFB1-7342-4143-81A1-480BFA6AC5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EFC9579-C344-46A6-A56F-2A51769386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DF4625F-81C9-404D-A260-BA723B7127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2F50A5-97C8-48D5-A860-9FBB83C073BB}" type="datetimeFigureOut">
              <a:rPr lang="en-IN" smtClean="0"/>
              <a:t>02-05-2019</a:t>
            </a:fld>
            <a:endParaRPr lang="en-IN"/>
          </a:p>
        </p:txBody>
      </p:sp>
      <p:sp>
        <p:nvSpPr>
          <p:cNvPr id="5" name="Footer Placeholder 4">
            <a:extLst>
              <a:ext uri="{FF2B5EF4-FFF2-40B4-BE49-F238E27FC236}">
                <a16:creationId xmlns:a16="http://schemas.microsoft.com/office/drawing/2014/main" id="{86899222-6CD0-4245-BCEA-9A1BB4675E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43472DE-1607-4AF6-8C05-8ED7DD7CA2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0961BC-B6AA-4841-8792-E451F12C480B}" type="slidenum">
              <a:rPr lang="en-IN" smtClean="0"/>
              <a:t>‹#›</a:t>
            </a:fld>
            <a:endParaRPr lang="en-IN"/>
          </a:p>
        </p:txBody>
      </p:sp>
    </p:spTree>
    <p:extLst>
      <p:ext uri="{BB962C8B-B14F-4D97-AF65-F5344CB8AC3E}">
        <p14:creationId xmlns:p14="http://schemas.microsoft.com/office/powerpoint/2010/main" val="5063441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1CCB92F8-BC69-4AA0-8978-4BD6ADBD1849}"/>
              </a:ext>
            </a:extLst>
          </p:cNvPr>
          <p:cNvGraphicFramePr>
            <a:graphicFrameLocks noGrp="1"/>
          </p:cNvGraphicFramePr>
          <p:nvPr>
            <p:extLst>
              <p:ext uri="{D42A27DB-BD31-4B8C-83A1-F6EECF244321}">
                <p14:modId xmlns:p14="http://schemas.microsoft.com/office/powerpoint/2010/main" val="2958072999"/>
              </p:ext>
            </p:extLst>
          </p:nvPr>
        </p:nvGraphicFramePr>
        <p:xfrm>
          <a:off x="1603513" y="1704619"/>
          <a:ext cx="8772939" cy="3715519"/>
        </p:xfrm>
        <a:graphic>
          <a:graphicData uri="http://schemas.openxmlformats.org/drawingml/2006/table">
            <a:tbl>
              <a:tblPr firstRow="1" firstCol="1" bandRow="1"/>
              <a:tblGrid>
                <a:gridCol w="8772939">
                  <a:extLst>
                    <a:ext uri="{9D8B030D-6E8A-4147-A177-3AD203B41FA5}">
                      <a16:colId xmlns:a16="http://schemas.microsoft.com/office/drawing/2014/main" val="3806560970"/>
                    </a:ext>
                  </a:extLst>
                </a:gridCol>
              </a:tblGrid>
              <a:tr h="3715519">
                <a:tc>
                  <a:txBody>
                    <a:bodyPr/>
                    <a:lstStyle/>
                    <a:p>
                      <a:pPr marL="342900" marR="37465" indent="-342900" algn="just">
                        <a:lnSpc>
                          <a:spcPct val="107000"/>
                        </a:lnSpc>
                        <a:spcAft>
                          <a:spcPts val="2120"/>
                        </a:spcAft>
                        <a:buFont typeface="Arial" panose="020B0604020202020204" pitchFamily="34" charset="0"/>
                        <a:buChar char="•"/>
                      </a:pPr>
                      <a:r>
                        <a:rPr lang="en-I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Road transport is essential for development as it provides mobility to people and goods. However, it also exposes people to the risk of road accidents, injuries and fatalities. </a:t>
                      </a:r>
                    </a:p>
                    <a:p>
                      <a:pPr marL="342900" marR="37465" indent="-342900" algn="just">
                        <a:lnSpc>
                          <a:spcPct val="107000"/>
                        </a:lnSpc>
                        <a:spcAft>
                          <a:spcPts val="2120"/>
                        </a:spcAft>
                        <a:buFont typeface="Arial" panose="020B0604020202020204" pitchFamily="34" charset="0"/>
                        <a:buChar char="•"/>
                      </a:pPr>
                      <a:r>
                        <a:rPr lang="en-I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Exposure to adverse traffic environment is high in India because of the unprecedented rate of motorization and growing urbanization fuel by high rate of economic growth. </a:t>
                      </a:r>
                    </a:p>
                    <a:p>
                      <a:pPr marL="342900" marR="37465" indent="-342900" algn="just">
                        <a:lnSpc>
                          <a:spcPct val="107000"/>
                        </a:lnSpc>
                        <a:spcAft>
                          <a:spcPts val="2120"/>
                        </a:spcAft>
                        <a:buFont typeface="Arial" panose="020B0604020202020204" pitchFamily="34" charset="0"/>
                        <a:buChar char="•"/>
                      </a:pPr>
                      <a:r>
                        <a:rPr lang="en-I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As a result, incidents of road accidents, traffic injuries and fatalities have remained unacceptably high in the India.</a:t>
                      </a:r>
                    </a:p>
                  </a:txBody>
                  <a:tcPr marL="0" marR="5715" marT="0" marB="0">
                    <a:lnL>
                      <a:noFill/>
                    </a:lnL>
                    <a:lnR>
                      <a:noFill/>
                    </a:lnR>
                    <a:lnT>
                      <a:noFill/>
                    </a:lnT>
                    <a:lnB>
                      <a:noFill/>
                    </a:lnB>
                  </a:tcPr>
                </a:tc>
                <a:extLst>
                  <a:ext uri="{0D108BD9-81ED-4DB2-BD59-A6C34878D82A}">
                    <a16:rowId xmlns:a16="http://schemas.microsoft.com/office/drawing/2014/main" val="1048567180"/>
                  </a:ext>
                </a:extLst>
              </a:tr>
            </a:tbl>
          </a:graphicData>
        </a:graphic>
      </p:graphicFrame>
      <p:sp>
        <p:nvSpPr>
          <p:cNvPr id="2" name="TextBox 1">
            <a:extLst>
              <a:ext uri="{FF2B5EF4-FFF2-40B4-BE49-F238E27FC236}">
                <a16:creationId xmlns:a16="http://schemas.microsoft.com/office/drawing/2014/main" id="{6A3C8A63-EAE0-453A-8311-CC1B914FC0B3}"/>
              </a:ext>
            </a:extLst>
          </p:cNvPr>
          <p:cNvSpPr txBox="1"/>
          <p:nvPr/>
        </p:nvSpPr>
        <p:spPr>
          <a:xfrm>
            <a:off x="4028660" y="363709"/>
            <a:ext cx="4386469" cy="523220"/>
          </a:xfrm>
          <a:prstGeom prst="rect">
            <a:avLst/>
          </a:prstGeom>
          <a:noFill/>
        </p:spPr>
        <p:txBody>
          <a:bodyPr wrap="square" rtlCol="0">
            <a:spAutoFit/>
          </a:bodyPr>
          <a:lstStyle/>
          <a:p>
            <a:r>
              <a:rPr lang="en-IN" sz="2800" b="1" dirty="0"/>
              <a:t>Traffic Data Analysis</a:t>
            </a:r>
          </a:p>
        </p:txBody>
      </p:sp>
    </p:spTree>
    <p:extLst>
      <p:ext uri="{BB962C8B-B14F-4D97-AF65-F5344CB8AC3E}">
        <p14:creationId xmlns:p14="http://schemas.microsoft.com/office/powerpoint/2010/main" val="147439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C70E20-1840-48AB-906C-796A758D218D}"/>
              </a:ext>
            </a:extLst>
          </p:cNvPr>
          <p:cNvPicPr>
            <a:picLocks noChangeAspect="1"/>
          </p:cNvPicPr>
          <p:nvPr/>
        </p:nvPicPr>
        <p:blipFill rotWithShape="1">
          <a:blip r:embed="rId2">
            <a:extLst>
              <a:ext uri="{28A0092B-C50C-407E-A947-70E740481C1C}">
                <a14:useLocalDpi xmlns:a14="http://schemas.microsoft.com/office/drawing/2010/main" val="0"/>
              </a:ext>
            </a:extLst>
          </a:blip>
          <a:srcRect l="43370" t="38835" r="6848" b="16118"/>
          <a:stretch/>
        </p:blipFill>
        <p:spPr>
          <a:xfrm>
            <a:off x="318052" y="477080"/>
            <a:ext cx="5392213" cy="2743198"/>
          </a:xfrm>
          <a:prstGeom prst="rect">
            <a:avLst/>
          </a:prstGeom>
        </p:spPr>
      </p:pic>
      <p:pic>
        <p:nvPicPr>
          <p:cNvPr id="5" name="Picture 4">
            <a:extLst>
              <a:ext uri="{FF2B5EF4-FFF2-40B4-BE49-F238E27FC236}">
                <a16:creationId xmlns:a16="http://schemas.microsoft.com/office/drawing/2014/main" id="{101545BD-042B-448E-9F48-8CEEB58057EC}"/>
              </a:ext>
            </a:extLst>
          </p:cNvPr>
          <p:cNvPicPr>
            <a:picLocks noChangeAspect="1"/>
          </p:cNvPicPr>
          <p:nvPr/>
        </p:nvPicPr>
        <p:blipFill rotWithShape="1">
          <a:blip r:embed="rId3">
            <a:extLst>
              <a:ext uri="{28A0092B-C50C-407E-A947-70E740481C1C}">
                <a14:useLocalDpi xmlns:a14="http://schemas.microsoft.com/office/drawing/2010/main" val="0"/>
              </a:ext>
            </a:extLst>
          </a:blip>
          <a:srcRect l="45109" t="40189" r="7500" b="16118"/>
          <a:stretch/>
        </p:blipFill>
        <p:spPr>
          <a:xfrm>
            <a:off x="6096000" y="477080"/>
            <a:ext cx="5777948" cy="2994991"/>
          </a:xfrm>
          <a:prstGeom prst="rect">
            <a:avLst/>
          </a:prstGeom>
        </p:spPr>
      </p:pic>
      <p:sp>
        <p:nvSpPr>
          <p:cNvPr id="6" name="TextBox 5">
            <a:extLst>
              <a:ext uri="{FF2B5EF4-FFF2-40B4-BE49-F238E27FC236}">
                <a16:creationId xmlns:a16="http://schemas.microsoft.com/office/drawing/2014/main" id="{6ACB8133-DFF3-4C92-B888-EA778F59F202}"/>
              </a:ext>
            </a:extLst>
          </p:cNvPr>
          <p:cNvSpPr txBox="1"/>
          <p:nvPr/>
        </p:nvSpPr>
        <p:spPr>
          <a:xfrm>
            <a:off x="2080592" y="3220278"/>
            <a:ext cx="3180521" cy="369332"/>
          </a:xfrm>
          <a:prstGeom prst="rect">
            <a:avLst/>
          </a:prstGeom>
          <a:noFill/>
        </p:spPr>
        <p:txBody>
          <a:bodyPr wrap="square" rtlCol="0">
            <a:spAutoFit/>
          </a:bodyPr>
          <a:lstStyle/>
          <a:p>
            <a:r>
              <a:rPr lang="en-IN" dirty="0"/>
              <a:t>Road-Accidents</a:t>
            </a:r>
          </a:p>
        </p:txBody>
      </p:sp>
      <p:sp>
        <p:nvSpPr>
          <p:cNvPr id="7" name="TextBox 6">
            <a:extLst>
              <a:ext uri="{FF2B5EF4-FFF2-40B4-BE49-F238E27FC236}">
                <a16:creationId xmlns:a16="http://schemas.microsoft.com/office/drawing/2014/main" id="{C42B66F9-6CF1-477D-A75C-0960D9E163D7}"/>
              </a:ext>
            </a:extLst>
          </p:cNvPr>
          <p:cNvSpPr txBox="1"/>
          <p:nvPr/>
        </p:nvSpPr>
        <p:spPr>
          <a:xfrm>
            <a:off x="7898296" y="3472071"/>
            <a:ext cx="2398644" cy="369332"/>
          </a:xfrm>
          <a:prstGeom prst="rect">
            <a:avLst/>
          </a:prstGeom>
          <a:noFill/>
        </p:spPr>
        <p:txBody>
          <a:bodyPr wrap="square" rtlCol="0">
            <a:spAutoFit/>
          </a:bodyPr>
          <a:lstStyle/>
          <a:p>
            <a:r>
              <a:rPr lang="en-IN" dirty="0"/>
              <a:t>Rail-Road Accidents</a:t>
            </a:r>
          </a:p>
        </p:txBody>
      </p:sp>
      <p:pic>
        <p:nvPicPr>
          <p:cNvPr id="8" name="Picture 7">
            <a:extLst>
              <a:ext uri="{FF2B5EF4-FFF2-40B4-BE49-F238E27FC236}">
                <a16:creationId xmlns:a16="http://schemas.microsoft.com/office/drawing/2014/main" id="{A21AD63D-654E-4B99-837F-121CB1A03193}"/>
              </a:ext>
            </a:extLst>
          </p:cNvPr>
          <p:cNvPicPr>
            <a:picLocks noChangeAspect="1"/>
          </p:cNvPicPr>
          <p:nvPr/>
        </p:nvPicPr>
        <p:blipFill rotWithShape="1">
          <a:blip r:embed="rId4">
            <a:extLst>
              <a:ext uri="{28A0092B-C50C-407E-A947-70E740481C1C}">
                <a14:useLocalDpi xmlns:a14="http://schemas.microsoft.com/office/drawing/2010/main" val="0"/>
              </a:ext>
            </a:extLst>
          </a:blip>
          <a:srcRect l="43913" t="42315" r="8261" b="14378"/>
          <a:stretch/>
        </p:blipFill>
        <p:spPr>
          <a:xfrm>
            <a:off x="3042083" y="3894412"/>
            <a:ext cx="5336364" cy="2716694"/>
          </a:xfrm>
          <a:prstGeom prst="rect">
            <a:avLst/>
          </a:prstGeom>
        </p:spPr>
      </p:pic>
      <p:sp>
        <p:nvSpPr>
          <p:cNvPr id="9" name="TextBox 8">
            <a:extLst>
              <a:ext uri="{FF2B5EF4-FFF2-40B4-BE49-F238E27FC236}">
                <a16:creationId xmlns:a16="http://schemas.microsoft.com/office/drawing/2014/main" id="{C1701BBA-5FD5-4FFB-ADAC-575F0A4888E3}"/>
              </a:ext>
            </a:extLst>
          </p:cNvPr>
          <p:cNvSpPr txBox="1"/>
          <p:nvPr/>
        </p:nvSpPr>
        <p:spPr>
          <a:xfrm>
            <a:off x="8547652" y="5247861"/>
            <a:ext cx="1749288" cy="646331"/>
          </a:xfrm>
          <a:prstGeom prst="rect">
            <a:avLst/>
          </a:prstGeom>
          <a:noFill/>
        </p:spPr>
        <p:txBody>
          <a:bodyPr wrap="square" rtlCol="0">
            <a:spAutoFit/>
          </a:bodyPr>
          <a:lstStyle/>
          <a:p>
            <a:r>
              <a:rPr lang="en-IN" dirty="0"/>
              <a:t>Other Railway Accidents </a:t>
            </a:r>
          </a:p>
        </p:txBody>
      </p:sp>
      <p:sp>
        <p:nvSpPr>
          <p:cNvPr id="2" name="TextBox 1">
            <a:extLst>
              <a:ext uri="{FF2B5EF4-FFF2-40B4-BE49-F238E27FC236}">
                <a16:creationId xmlns:a16="http://schemas.microsoft.com/office/drawing/2014/main" id="{ABD69748-567F-4493-95EC-C52E281567AA}"/>
              </a:ext>
            </a:extLst>
          </p:cNvPr>
          <p:cNvSpPr txBox="1"/>
          <p:nvPr/>
        </p:nvSpPr>
        <p:spPr>
          <a:xfrm>
            <a:off x="3014158" y="212034"/>
            <a:ext cx="5533494" cy="400110"/>
          </a:xfrm>
          <a:prstGeom prst="rect">
            <a:avLst/>
          </a:prstGeom>
          <a:noFill/>
        </p:spPr>
        <p:txBody>
          <a:bodyPr wrap="square" rtlCol="0">
            <a:spAutoFit/>
          </a:bodyPr>
          <a:lstStyle/>
          <a:p>
            <a:r>
              <a:rPr lang="en-IN" sz="2000" b="1" dirty="0"/>
              <a:t>Top 3 States  in types of Road Accidents in India</a:t>
            </a:r>
          </a:p>
        </p:txBody>
      </p:sp>
    </p:spTree>
    <p:extLst>
      <p:ext uri="{BB962C8B-B14F-4D97-AF65-F5344CB8AC3E}">
        <p14:creationId xmlns:p14="http://schemas.microsoft.com/office/powerpoint/2010/main" val="1407948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79EC0A-B90B-41C6-85D2-10447DA4FBB6}"/>
              </a:ext>
            </a:extLst>
          </p:cNvPr>
          <p:cNvPicPr>
            <a:picLocks noChangeAspect="1"/>
          </p:cNvPicPr>
          <p:nvPr/>
        </p:nvPicPr>
        <p:blipFill rotWithShape="1">
          <a:blip r:embed="rId2">
            <a:extLst>
              <a:ext uri="{28A0092B-C50C-407E-A947-70E740481C1C}">
                <a14:useLocalDpi xmlns:a14="http://schemas.microsoft.com/office/drawing/2010/main" val="0"/>
              </a:ext>
            </a:extLst>
          </a:blip>
          <a:srcRect t="25107" r="17283" b="8773"/>
          <a:stretch/>
        </p:blipFill>
        <p:spPr>
          <a:xfrm>
            <a:off x="2208552" y="361156"/>
            <a:ext cx="7228232" cy="3248422"/>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3" name="Picture 2">
            <a:extLst>
              <a:ext uri="{FF2B5EF4-FFF2-40B4-BE49-F238E27FC236}">
                <a16:creationId xmlns:a16="http://schemas.microsoft.com/office/drawing/2014/main" id="{2CB737AE-2135-4010-B4B9-8CBC6C3D82A6}"/>
              </a:ext>
            </a:extLst>
          </p:cNvPr>
          <p:cNvPicPr>
            <a:picLocks noChangeAspect="1"/>
          </p:cNvPicPr>
          <p:nvPr/>
        </p:nvPicPr>
        <p:blipFill rotWithShape="1">
          <a:blip r:embed="rId3">
            <a:extLst>
              <a:ext uri="{28A0092B-C50C-407E-A947-70E740481C1C}">
                <a14:useLocalDpi xmlns:a14="http://schemas.microsoft.com/office/drawing/2010/main" val="0"/>
              </a:ext>
            </a:extLst>
          </a:blip>
          <a:srcRect l="24565" t="40961" r="11957" b="8773"/>
          <a:stretch/>
        </p:blipFill>
        <p:spPr>
          <a:xfrm>
            <a:off x="358123" y="3887875"/>
            <a:ext cx="6228207" cy="27728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ACCD5D06-D53B-4364-AE02-AC3CB92E2C3F}"/>
              </a:ext>
            </a:extLst>
          </p:cNvPr>
          <p:cNvPicPr>
            <a:picLocks noChangeAspect="1"/>
          </p:cNvPicPr>
          <p:nvPr/>
        </p:nvPicPr>
        <p:blipFill rotWithShape="1">
          <a:blip r:embed="rId4">
            <a:extLst>
              <a:ext uri="{28A0092B-C50C-407E-A947-70E740481C1C}">
                <a14:useLocalDpi xmlns:a14="http://schemas.microsoft.com/office/drawing/2010/main" val="0"/>
              </a:ext>
            </a:extLst>
          </a:blip>
          <a:srcRect l="27344" t="33035" r="10050" b="12252"/>
          <a:stretch/>
        </p:blipFill>
        <p:spPr>
          <a:xfrm>
            <a:off x="7039691" y="3887874"/>
            <a:ext cx="4794186" cy="2772831"/>
          </a:xfrm>
          <a:prstGeom prst="rect">
            <a:avLst/>
          </a:prstGeom>
          <a:ln>
            <a:noFill/>
          </a:ln>
          <a:effectLst>
            <a:outerShdw blurRad="190500" algn="tl" rotWithShape="0">
              <a:srgbClr val="000000">
                <a:alpha val="70000"/>
              </a:srgbClr>
            </a:outerShdw>
          </a:effectLst>
        </p:spPr>
      </p:pic>
      <p:sp>
        <p:nvSpPr>
          <p:cNvPr id="2" name="TextBox 1">
            <a:extLst>
              <a:ext uri="{FF2B5EF4-FFF2-40B4-BE49-F238E27FC236}">
                <a16:creationId xmlns:a16="http://schemas.microsoft.com/office/drawing/2014/main" id="{0E517EB5-D5C6-4B9E-8EBD-09E310142BBD}"/>
              </a:ext>
            </a:extLst>
          </p:cNvPr>
          <p:cNvSpPr txBox="1"/>
          <p:nvPr/>
        </p:nvSpPr>
        <p:spPr>
          <a:xfrm>
            <a:off x="358123" y="490330"/>
            <a:ext cx="1563442" cy="2585323"/>
          </a:xfrm>
          <a:prstGeom prst="rect">
            <a:avLst/>
          </a:prstGeom>
          <a:noFill/>
        </p:spPr>
        <p:txBody>
          <a:bodyPr wrap="square" rtlCol="0">
            <a:spAutoFit/>
          </a:bodyPr>
          <a:lstStyle/>
          <a:p>
            <a:r>
              <a:rPr lang="en-IN" b="1" dirty="0"/>
              <a:t>Dataset of all counties around the world including the accidents deaths by the type of vehicle</a:t>
            </a:r>
          </a:p>
        </p:txBody>
      </p:sp>
    </p:spTree>
    <p:extLst>
      <p:ext uri="{BB962C8B-B14F-4D97-AF65-F5344CB8AC3E}">
        <p14:creationId xmlns:p14="http://schemas.microsoft.com/office/powerpoint/2010/main" val="4130420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FF083B-206A-43C8-8496-CF7915D8F183}"/>
              </a:ext>
            </a:extLst>
          </p:cNvPr>
          <p:cNvPicPr>
            <a:picLocks noChangeAspect="1"/>
          </p:cNvPicPr>
          <p:nvPr/>
        </p:nvPicPr>
        <p:blipFill rotWithShape="1">
          <a:blip r:embed="rId2">
            <a:extLst>
              <a:ext uri="{28A0092B-C50C-407E-A947-70E740481C1C}">
                <a14:useLocalDpi xmlns:a14="http://schemas.microsoft.com/office/drawing/2010/main" val="0"/>
              </a:ext>
            </a:extLst>
          </a:blip>
          <a:srcRect l="14891" t="9256" r="14674" b="18245"/>
          <a:stretch/>
        </p:blipFill>
        <p:spPr>
          <a:xfrm>
            <a:off x="265046" y="99391"/>
            <a:ext cx="6102786" cy="3531705"/>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C2FC4DA0-4DB5-4D7A-AE6B-E58593CEEA84}"/>
              </a:ext>
            </a:extLst>
          </p:cNvPr>
          <p:cNvPicPr>
            <a:picLocks noChangeAspect="1"/>
          </p:cNvPicPr>
          <p:nvPr/>
        </p:nvPicPr>
        <p:blipFill rotWithShape="1">
          <a:blip r:embed="rId3">
            <a:extLst>
              <a:ext uri="{28A0092B-C50C-407E-A947-70E740481C1C}">
                <a14:useLocalDpi xmlns:a14="http://schemas.microsoft.com/office/drawing/2010/main" val="0"/>
              </a:ext>
            </a:extLst>
          </a:blip>
          <a:srcRect l="15217" t="10416" r="14783" b="19211"/>
          <a:stretch/>
        </p:blipFill>
        <p:spPr>
          <a:xfrm>
            <a:off x="5479262" y="2690192"/>
            <a:ext cx="6447692" cy="3644348"/>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51474C44-B814-4ECD-9E7D-BFB44C8ED5EB}"/>
              </a:ext>
            </a:extLst>
          </p:cNvPr>
          <p:cNvSpPr txBox="1"/>
          <p:nvPr/>
        </p:nvSpPr>
        <p:spPr>
          <a:xfrm>
            <a:off x="6718852" y="503583"/>
            <a:ext cx="3525078" cy="461665"/>
          </a:xfrm>
          <a:prstGeom prst="rect">
            <a:avLst/>
          </a:prstGeom>
          <a:noFill/>
        </p:spPr>
        <p:txBody>
          <a:bodyPr wrap="square" rtlCol="0">
            <a:spAutoFit/>
          </a:bodyPr>
          <a:lstStyle/>
          <a:p>
            <a:r>
              <a:rPr lang="en-IN" sz="2400" b="1" dirty="0"/>
              <a:t>Cyclists Accident  Analysis</a:t>
            </a:r>
          </a:p>
        </p:txBody>
      </p:sp>
      <p:sp>
        <p:nvSpPr>
          <p:cNvPr id="4" name="TextBox 3">
            <a:extLst>
              <a:ext uri="{FF2B5EF4-FFF2-40B4-BE49-F238E27FC236}">
                <a16:creationId xmlns:a16="http://schemas.microsoft.com/office/drawing/2014/main" id="{2901F727-AFA7-4670-9156-78B1FABFC73A}"/>
              </a:ext>
            </a:extLst>
          </p:cNvPr>
          <p:cNvSpPr txBox="1"/>
          <p:nvPr/>
        </p:nvSpPr>
        <p:spPr>
          <a:xfrm>
            <a:off x="768626" y="4505739"/>
            <a:ext cx="4373217" cy="400110"/>
          </a:xfrm>
          <a:prstGeom prst="rect">
            <a:avLst/>
          </a:prstGeom>
          <a:noFill/>
        </p:spPr>
        <p:txBody>
          <a:bodyPr wrap="square" rtlCol="0">
            <a:spAutoFit/>
          </a:bodyPr>
          <a:lstStyle/>
          <a:p>
            <a:r>
              <a:rPr lang="en-IN" sz="2000" b="1" dirty="0" err="1"/>
              <a:t>MotorCyclists</a:t>
            </a:r>
            <a:r>
              <a:rPr lang="en-IN" sz="2000" b="1" dirty="0"/>
              <a:t>  Accident Analysis</a:t>
            </a:r>
          </a:p>
        </p:txBody>
      </p:sp>
    </p:spTree>
    <p:extLst>
      <p:ext uri="{BB962C8B-B14F-4D97-AF65-F5344CB8AC3E}">
        <p14:creationId xmlns:p14="http://schemas.microsoft.com/office/powerpoint/2010/main" val="2727686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09380A-C84F-4E2D-A6BF-5334628239A9}"/>
              </a:ext>
            </a:extLst>
          </p:cNvPr>
          <p:cNvPicPr>
            <a:picLocks noChangeAspect="1"/>
          </p:cNvPicPr>
          <p:nvPr/>
        </p:nvPicPr>
        <p:blipFill rotWithShape="1">
          <a:blip r:embed="rId2">
            <a:extLst>
              <a:ext uri="{28A0092B-C50C-407E-A947-70E740481C1C}">
                <a14:useLocalDpi xmlns:a14="http://schemas.microsoft.com/office/drawing/2010/main" val="0"/>
              </a:ext>
            </a:extLst>
          </a:blip>
          <a:srcRect l="15109" t="19889" r="35326" b="12252"/>
          <a:stretch/>
        </p:blipFill>
        <p:spPr>
          <a:xfrm>
            <a:off x="357808" y="185530"/>
            <a:ext cx="6042991" cy="46515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86F3DE3B-FDA3-4473-AAE9-076366BCB58A}"/>
              </a:ext>
            </a:extLst>
          </p:cNvPr>
          <p:cNvPicPr>
            <a:picLocks noChangeAspect="1"/>
          </p:cNvPicPr>
          <p:nvPr/>
        </p:nvPicPr>
        <p:blipFill rotWithShape="1">
          <a:blip r:embed="rId3">
            <a:extLst>
              <a:ext uri="{28A0092B-C50C-407E-A947-70E740481C1C}">
                <a14:useLocalDpi xmlns:a14="http://schemas.microsoft.com/office/drawing/2010/main" val="0"/>
              </a:ext>
            </a:extLst>
          </a:blip>
          <a:srcRect l="15870" t="19888" r="16087" b="6645"/>
          <a:stretch/>
        </p:blipFill>
        <p:spPr>
          <a:xfrm>
            <a:off x="5247861" y="2674379"/>
            <a:ext cx="6586331" cy="39980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69588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8E2BB9-A09D-4D5D-B80B-677AF6469307}"/>
              </a:ext>
            </a:extLst>
          </p:cNvPr>
          <p:cNvSpPr txBox="1"/>
          <p:nvPr/>
        </p:nvSpPr>
        <p:spPr>
          <a:xfrm>
            <a:off x="768625" y="490330"/>
            <a:ext cx="10654747" cy="584775"/>
          </a:xfrm>
          <a:prstGeom prst="rect">
            <a:avLst/>
          </a:prstGeom>
          <a:noFill/>
        </p:spPr>
        <p:txBody>
          <a:bodyPr wrap="square" rtlCol="0">
            <a:spAutoFit/>
          </a:bodyPr>
          <a:lstStyle/>
          <a:p>
            <a:r>
              <a:rPr lang="en-IN" sz="3200" dirty="0"/>
              <a:t>USE CASE OF HIVE- ANALYZING POLLUTION DUE TO TRAFFIC</a:t>
            </a:r>
          </a:p>
        </p:txBody>
      </p:sp>
      <p:sp>
        <p:nvSpPr>
          <p:cNvPr id="3" name="TextBox 2">
            <a:extLst>
              <a:ext uri="{FF2B5EF4-FFF2-40B4-BE49-F238E27FC236}">
                <a16:creationId xmlns:a16="http://schemas.microsoft.com/office/drawing/2014/main" id="{06B4C826-F8E8-45D2-A2D4-989C4F09EBC3}"/>
              </a:ext>
            </a:extLst>
          </p:cNvPr>
          <p:cNvSpPr txBox="1"/>
          <p:nvPr/>
        </p:nvSpPr>
        <p:spPr>
          <a:xfrm>
            <a:off x="768627" y="1338470"/>
            <a:ext cx="695739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In many areas, vehicle emissions have become the dominant source of air pollutants, including (NO2 and SO2).</a:t>
            </a:r>
          </a:p>
          <a:p>
            <a:pPr marL="285750" indent="-285750">
              <a:buFont typeface="Arial" panose="020B0604020202020204" pitchFamily="34" charset="0"/>
              <a:buChar char="•"/>
            </a:pPr>
            <a:r>
              <a:rPr lang="en-IN" dirty="0"/>
              <a:t>Analyse amount of pollution due to vehicle emissions.</a:t>
            </a:r>
          </a:p>
          <a:p>
            <a:pPr marL="285750" indent="-285750">
              <a:buFont typeface="Arial" panose="020B0604020202020204" pitchFamily="34" charset="0"/>
              <a:buChar char="•"/>
            </a:pPr>
            <a:r>
              <a:rPr lang="en-IN" dirty="0"/>
              <a:t>Includes analysis on large sets of data – estimation of pollution in every state of India.</a:t>
            </a:r>
          </a:p>
          <a:p>
            <a:pPr marL="285750" indent="-285750">
              <a:buFont typeface="Arial" panose="020B0604020202020204" pitchFamily="34" charset="0"/>
              <a:buChar char="•"/>
            </a:pPr>
            <a:endParaRPr lang="en-IN" dirty="0"/>
          </a:p>
          <a:p>
            <a:endParaRPr lang="en-IN" dirty="0"/>
          </a:p>
          <a:p>
            <a:pPr marL="285750" indent="-285750">
              <a:buFont typeface="Arial" panose="020B0604020202020204" pitchFamily="34" charset="0"/>
              <a:buChar char="•"/>
            </a:pPr>
            <a:endParaRPr lang="en-IN" dirty="0"/>
          </a:p>
        </p:txBody>
      </p:sp>
      <p:pic>
        <p:nvPicPr>
          <p:cNvPr id="5" name="Picture 4">
            <a:extLst>
              <a:ext uri="{FF2B5EF4-FFF2-40B4-BE49-F238E27FC236}">
                <a16:creationId xmlns:a16="http://schemas.microsoft.com/office/drawing/2014/main" id="{EE2139EB-9AC7-44C1-9F1D-DA2679FC24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7948" y="1338470"/>
            <a:ext cx="3657600" cy="2438400"/>
          </a:xfrm>
          <a:prstGeom prst="rect">
            <a:avLst/>
          </a:prstGeom>
        </p:spPr>
      </p:pic>
      <p:sp>
        <p:nvSpPr>
          <p:cNvPr id="8" name="TextBox 7">
            <a:extLst>
              <a:ext uri="{FF2B5EF4-FFF2-40B4-BE49-F238E27FC236}">
                <a16:creationId xmlns:a16="http://schemas.microsoft.com/office/drawing/2014/main" id="{96D9406C-3066-4A80-9070-58A1199B3F9D}"/>
              </a:ext>
            </a:extLst>
          </p:cNvPr>
          <p:cNvSpPr txBox="1"/>
          <p:nvPr/>
        </p:nvSpPr>
        <p:spPr>
          <a:xfrm>
            <a:off x="768626" y="2940148"/>
            <a:ext cx="2255928" cy="369332"/>
          </a:xfrm>
          <a:prstGeom prst="rect">
            <a:avLst/>
          </a:prstGeom>
          <a:noFill/>
        </p:spPr>
        <p:txBody>
          <a:bodyPr wrap="square" rtlCol="0">
            <a:spAutoFit/>
          </a:bodyPr>
          <a:lstStyle/>
          <a:p>
            <a:r>
              <a:rPr lang="en-IN" b="1" dirty="0"/>
              <a:t>DATA SET</a:t>
            </a:r>
          </a:p>
        </p:txBody>
      </p:sp>
      <p:pic>
        <p:nvPicPr>
          <p:cNvPr id="6" name="Picture 5" descr="A screenshot of a computer&#10;&#10;Description automatically generated">
            <a:extLst>
              <a:ext uri="{FF2B5EF4-FFF2-40B4-BE49-F238E27FC236}">
                <a16:creationId xmlns:a16="http://schemas.microsoft.com/office/drawing/2014/main" id="{FC90D8D3-D284-4144-8327-4D8864C8650B}"/>
              </a:ext>
            </a:extLst>
          </p:cNvPr>
          <p:cNvPicPr>
            <a:picLocks noChangeAspect="1"/>
          </p:cNvPicPr>
          <p:nvPr/>
        </p:nvPicPr>
        <p:blipFill rotWithShape="1">
          <a:blip r:embed="rId3">
            <a:extLst>
              <a:ext uri="{28A0092B-C50C-407E-A947-70E740481C1C}">
                <a14:useLocalDpi xmlns:a14="http://schemas.microsoft.com/office/drawing/2010/main" val="0"/>
              </a:ext>
            </a:extLst>
          </a:blip>
          <a:srcRect t="28202" r="52391" b="25012"/>
          <a:stretch/>
        </p:blipFill>
        <p:spPr>
          <a:xfrm>
            <a:off x="702364" y="3429000"/>
            <a:ext cx="5804452" cy="32070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821941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C7016A3E-0878-4678-BA58-75628BAB2042}"/>
              </a:ext>
            </a:extLst>
          </p:cNvPr>
          <p:cNvPicPr>
            <a:picLocks noChangeAspect="1"/>
          </p:cNvPicPr>
          <p:nvPr/>
        </p:nvPicPr>
        <p:blipFill rotWithShape="1">
          <a:blip r:embed="rId2">
            <a:extLst>
              <a:ext uri="{28A0092B-C50C-407E-A947-70E740481C1C}">
                <a14:useLocalDpi xmlns:a14="http://schemas.microsoft.com/office/drawing/2010/main" val="0"/>
              </a:ext>
            </a:extLst>
          </a:blip>
          <a:srcRect l="23995" t="29795" r="5289" b="7856"/>
          <a:stretch/>
        </p:blipFill>
        <p:spPr>
          <a:xfrm>
            <a:off x="239151" y="310584"/>
            <a:ext cx="7516800" cy="37279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A screenshot of a computer&#10;&#10;Description automatically generated">
            <a:extLst>
              <a:ext uri="{FF2B5EF4-FFF2-40B4-BE49-F238E27FC236}">
                <a16:creationId xmlns:a16="http://schemas.microsoft.com/office/drawing/2014/main" id="{79FBEB5F-0F27-44FA-96B6-1B7187AED450}"/>
              </a:ext>
            </a:extLst>
          </p:cNvPr>
          <p:cNvPicPr>
            <a:picLocks noChangeAspect="1"/>
          </p:cNvPicPr>
          <p:nvPr/>
        </p:nvPicPr>
        <p:blipFill rotWithShape="1">
          <a:blip r:embed="rId3">
            <a:extLst>
              <a:ext uri="{28A0092B-C50C-407E-A947-70E740481C1C}">
                <a14:useLocalDpi xmlns:a14="http://schemas.microsoft.com/office/drawing/2010/main" val="0"/>
              </a:ext>
            </a:extLst>
          </a:blip>
          <a:srcRect l="41228" t="35070" r="6423" b="20806"/>
          <a:stretch/>
        </p:blipFill>
        <p:spPr>
          <a:xfrm>
            <a:off x="4370419" y="2883431"/>
            <a:ext cx="7821581" cy="3708377"/>
          </a:xfrm>
          <a:prstGeom prst="rect">
            <a:avLst/>
          </a:prstGeom>
          <a:ln>
            <a:noFill/>
          </a:ln>
          <a:effectLst>
            <a:outerShdw blurRad="190500" algn="tl" rotWithShape="0">
              <a:srgbClr val="000000">
                <a:alpha val="70000"/>
              </a:srgbClr>
            </a:outerShdw>
          </a:effectLst>
        </p:spPr>
      </p:pic>
      <p:sp>
        <p:nvSpPr>
          <p:cNvPr id="8" name="TextBox 7">
            <a:extLst>
              <a:ext uri="{FF2B5EF4-FFF2-40B4-BE49-F238E27FC236}">
                <a16:creationId xmlns:a16="http://schemas.microsoft.com/office/drawing/2014/main" id="{8757B214-1B91-4725-8EBB-762490F6A016}"/>
              </a:ext>
            </a:extLst>
          </p:cNvPr>
          <p:cNvSpPr txBox="1"/>
          <p:nvPr/>
        </p:nvSpPr>
        <p:spPr>
          <a:xfrm>
            <a:off x="8281209" y="576775"/>
            <a:ext cx="3198028" cy="830997"/>
          </a:xfrm>
          <a:prstGeom prst="rect">
            <a:avLst/>
          </a:prstGeom>
          <a:noFill/>
        </p:spPr>
        <p:txBody>
          <a:bodyPr wrap="square" rtlCol="0">
            <a:spAutoFit/>
          </a:bodyPr>
          <a:lstStyle/>
          <a:p>
            <a:r>
              <a:rPr lang="en-IN" sz="2400" b="1" dirty="0"/>
              <a:t>HIVE QUERY AND RESULT</a:t>
            </a:r>
          </a:p>
        </p:txBody>
      </p:sp>
      <p:sp>
        <p:nvSpPr>
          <p:cNvPr id="9" name="TextBox 8">
            <a:extLst>
              <a:ext uri="{FF2B5EF4-FFF2-40B4-BE49-F238E27FC236}">
                <a16:creationId xmlns:a16="http://schemas.microsoft.com/office/drawing/2014/main" id="{E4CA0F0F-B3A0-4D96-8EC2-5D8F625BA015}"/>
              </a:ext>
            </a:extLst>
          </p:cNvPr>
          <p:cNvSpPr txBox="1"/>
          <p:nvPr/>
        </p:nvSpPr>
        <p:spPr>
          <a:xfrm>
            <a:off x="1322363" y="4951013"/>
            <a:ext cx="3559126" cy="461665"/>
          </a:xfrm>
          <a:prstGeom prst="rect">
            <a:avLst/>
          </a:prstGeom>
          <a:noFill/>
        </p:spPr>
        <p:txBody>
          <a:bodyPr wrap="square" rtlCol="0">
            <a:spAutoFit/>
          </a:bodyPr>
          <a:lstStyle/>
          <a:p>
            <a:r>
              <a:rPr lang="en-IN" sz="2400" b="1" dirty="0"/>
              <a:t>DATA ANALYSIS</a:t>
            </a:r>
          </a:p>
        </p:txBody>
      </p:sp>
    </p:spTree>
    <p:extLst>
      <p:ext uri="{BB962C8B-B14F-4D97-AF65-F5344CB8AC3E}">
        <p14:creationId xmlns:p14="http://schemas.microsoft.com/office/powerpoint/2010/main" val="18231439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F8930-D230-4DDA-A6D1-F5A8C7726833}"/>
              </a:ext>
            </a:extLst>
          </p:cNvPr>
          <p:cNvSpPr txBox="1">
            <a:spLocks/>
          </p:cNvSpPr>
          <p:nvPr/>
        </p:nvSpPr>
        <p:spPr>
          <a:xfrm>
            <a:off x="457200" y="248961"/>
            <a:ext cx="3081126" cy="11292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600" b="1" dirty="0"/>
              <a:t>DELHI WEATHER DATA </a:t>
            </a:r>
            <a:br>
              <a:rPr lang="en-IN" sz="3600" dirty="0"/>
            </a:br>
            <a:r>
              <a:rPr lang="en-IN" sz="3600" dirty="0"/>
              <a:t>(1996 -2017)</a:t>
            </a:r>
          </a:p>
        </p:txBody>
      </p:sp>
      <p:pic>
        <p:nvPicPr>
          <p:cNvPr id="3" name="Content Placeholder 5">
            <a:extLst>
              <a:ext uri="{FF2B5EF4-FFF2-40B4-BE49-F238E27FC236}">
                <a16:creationId xmlns:a16="http://schemas.microsoft.com/office/drawing/2014/main" id="{DA7DC50E-75AD-4326-9BFC-F563717D11D1}"/>
              </a:ext>
            </a:extLst>
          </p:cNvPr>
          <p:cNvPicPr>
            <a:picLocks noChangeAspect="1"/>
          </p:cNvPicPr>
          <p:nvPr/>
        </p:nvPicPr>
        <p:blipFill rotWithShape="1">
          <a:blip r:embed="rId2"/>
          <a:srcRect r="59866" b="7411"/>
          <a:stretch/>
        </p:blipFill>
        <p:spPr>
          <a:xfrm>
            <a:off x="4222005" y="437105"/>
            <a:ext cx="4188122" cy="5994872"/>
          </a:xfrm>
          <a:prstGeom prst="rect">
            <a:avLst/>
          </a:prstGeom>
        </p:spPr>
      </p:pic>
      <p:sp>
        <p:nvSpPr>
          <p:cNvPr id="4" name="Text Placeholder 3">
            <a:extLst>
              <a:ext uri="{FF2B5EF4-FFF2-40B4-BE49-F238E27FC236}">
                <a16:creationId xmlns:a16="http://schemas.microsoft.com/office/drawing/2014/main" id="{413B6302-3E2D-40F3-9735-135C6A02E494}"/>
              </a:ext>
            </a:extLst>
          </p:cNvPr>
          <p:cNvSpPr txBox="1">
            <a:spLocks/>
          </p:cNvSpPr>
          <p:nvPr/>
        </p:nvSpPr>
        <p:spPr>
          <a:xfrm>
            <a:off x="576471" y="2305878"/>
            <a:ext cx="3081126" cy="3803374"/>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000" dirty="0"/>
              <a:t>YEAR</a:t>
            </a:r>
          </a:p>
          <a:p>
            <a:r>
              <a:rPr lang="en-IN" sz="2000" dirty="0"/>
              <a:t>MONTH</a:t>
            </a:r>
          </a:p>
          <a:p>
            <a:r>
              <a:rPr lang="en-IN" sz="2000" dirty="0"/>
              <a:t>DATE</a:t>
            </a:r>
          </a:p>
          <a:p>
            <a:r>
              <a:rPr lang="en-IN" sz="2000" dirty="0"/>
              <a:t>TIME  </a:t>
            </a:r>
            <a:r>
              <a:rPr lang="en-IN" sz="2000" b="1" dirty="0"/>
              <a:t>(min : sec)</a:t>
            </a:r>
          </a:p>
          <a:p>
            <a:r>
              <a:rPr lang="en-IN" sz="2000" dirty="0"/>
              <a:t>CLIMATE</a:t>
            </a:r>
          </a:p>
          <a:p>
            <a:r>
              <a:rPr lang="en-IN" sz="2000" dirty="0"/>
              <a:t>HUMIDITY</a:t>
            </a:r>
          </a:p>
          <a:p>
            <a:r>
              <a:rPr lang="en-IN" sz="2000" dirty="0"/>
              <a:t>TEMPERATURE </a:t>
            </a:r>
            <a:r>
              <a:rPr lang="en-IN" sz="2000" b="1" dirty="0"/>
              <a:t>(Celsius)</a:t>
            </a:r>
          </a:p>
          <a:p>
            <a:r>
              <a:rPr lang="en-IN" sz="2000" dirty="0"/>
              <a:t>PRESSURE </a:t>
            </a:r>
            <a:r>
              <a:rPr lang="en-IN" sz="2000" b="1" dirty="0"/>
              <a:t>(mm)</a:t>
            </a:r>
          </a:p>
          <a:p>
            <a:r>
              <a:rPr lang="en-IN" sz="2000" dirty="0"/>
              <a:t>WIND DIRECTION</a:t>
            </a:r>
          </a:p>
          <a:p>
            <a:r>
              <a:rPr lang="en-IN" sz="2000" dirty="0"/>
              <a:t>WIND SPEED </a:t>
            </a:r>
            <a:r>
              <a:rPr lang="en-IN" sz="2000" b="1" dirty="0"/>
              <a:t>(kph)</a:t>
            </a:r>
            <a:endParaRPr lang="en-IN" b="1" dirty="0"/>
          </a:p>
        </p:txBody>
      </p:sp>
      <p:pic>
        <p:nvPicPr>
          <p:cNvPr id="5" name="Picture 4">
            <a:extLst>
              <a:ext uri="{FF2B5EF4-FFF2-40B4-BE49-F238E27FC236}">
                <a16:creationId xmlns:a16="http://schemas.microsoft.com/office/drawing/2014/main" id="{095607EB-A189-4DFB-818D-AE2E37C144BC}"/>
              </a:ext>
            </a:extLst>
          </p:cNvPr>
          <p:cNvPicPr>
            <a:picLocks noChangeAspect="1"/>
          </p:cNvPicPr>
          <p:nvPr/>
        </p:nvPicPr>
        <p:blipFill rotWithShape="1">
          <a:blip r:embed="rId3"/>
          <a:srcRect r="67110" b="7267"/>
          <a:stretch/>
        </p:blipFill>
        <p:spPr>
          <a:xfrm>
            <a:off x="8410127" y="437106"/>
            <a:ext cx="3781868" cy="5994871"/>
          </a:xfrm>
          <a:prstGeom prst="rect">
            <a:avLst/>
          </a:prstGeom>
        </p:spPr>
      </p:pic>
      <p:cxnSp>
        <p:nvCxnSpPr>
          <p:cNvPr id="6" name="Straight Connector 5">
            <a:extLst>
              <a:ext uri="{FF2B5EF4-FFF2-40B4-BE49-F238E27FC236}">
                <a16:creationId xmlns:a16="http://schemas.microsoft.com/office/drawing/2014/main" id="{5685070D-CC89-481B-AA63-62BF19858500}"/>
              </a:ext>
            </a:extLst>
          </p:cNvPr>
          <p:cNvCxnSpPr>
            <a:cxnSpLocks/>
          </p:cNvCxnSpPr>
          <p:nvPr/>
        </p:nvCxnSpPr>
        <p:spPr>
          <a:xfrm>
            <a:off x="8282608" y="0"/>
            <a:ext cx="0" cy="685800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120787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E3815EB6-46D6-46F6-8746-C8B2A1D66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Rectangle 12">
            <a:extLst>
              <a:ext uri="{FF2B5EF4-FFF2-40B4-BE49-F238E27FC236}">
                <a16:creationId xmlns:a16="http://schemas.microsoft.com/office/drawing/2014/main" id="{CB216893-ACEB-4426-9B13-7D8CF4E20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 name="Straight Connector 14">
            <a:extLst>
              <a:ext uri="{FF2B5EF4-FFF2-40B4-BE49-F238E27FC236}">
                <a16:creationId xmlns:a16="http://schemas.microsoft.com/office/drawing/2014/main" id="{1667C7B6-3C18-44F5-A7F3-C82687F51C6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 name="Rectangle 16">
            <a:extLst>
              <a:ext uri="{FF2B5EF4-FFF2-40B4-BE49-F238E27FC236}">
                <a16:creationId xmlns:a16="http://schemas.microsoft.com/office/drawing/2014/main" id="{3A5A5B42-C6FE-4E16-B6D6-DE2A5F5F8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26542E2-AB1E-4C1C-A1BC-E9D6AA2A62BB}"/>
              </a:ext>
            </a:extLst>
          </p:cNvPr>
          <p:cNvSpPr txBox="1"/>
          <p:nvPr/>
        </p:nvSpPr>
        <p:spPr>
          <a:xfrm>
            <a:off x="589150" y="456690"/>
            <a:ext cx="3919380" cy="532217"/>
          </a:xfrm>
          <a:prstGeom prst="rect">
            <a:avLst/>
          </a:prstGeom>
        </p:spPr>
        <p:txBody>
          <a:bodyPr vert="horz" lIns="91440" tIns="45720" rIns="91440" bIns="45720" rtlCol="0" anchor="b">
            <a:normAutofit lnSpcReduction="10000"/>
          </a:bodyPr>
          <a:lstStyle/>
          <a:p>
            <a:pPr defTabSz="914400">
              <a:lnSpc>
                <a:spcPct val="85000"/>
              </a:lnSpc>
              <a:spcBef>
                <a:spcPct val="0"/>
              </a:spcBef>
              <a:spcAft>
                <a:spcPts val="600"/>
              </a:spcAft>
            </a:pPr>
            <a:r>
              <a:rPr lang="en-US" sz="3600" b="1" u="sng" spc="-50" dirty="0">
                <a:solidFill>
                  <a:schemeClr val="tx1">
                    <a:lumMod val="75000"/>
                    <a:lumOff val="25000"/>
                  </a:schemeClr>
                </a:solidFill>
                <a:latin typeface="+mj-lt"/>
                <a:ea typeface="+mj-ea"/>
                <a:cs typeface="+mj-cs"/>
              </a:rPr>
              <a:t>MAP REDUCING</a:t>
            </a:r>
          </a:p>
        </p:txBody>
      </p:sp>
      <p:sp>
        <p:nvSpPr>
          <p:cNvPr id="7" name="TextBox 6">
            <a:extLst>
              <a:ext uri="{FF2B5EF4-FFF2-40B4-BE49-F238E27FC236}">
                <a16:creationId xmlns:a16="http://schemas.microsoft.com/office/drawing/2014/main" id="{536BB6D7-5A7B-49DD-92EB-B36C5812F61C}"/>
              </a:ext>
            </a:extLst>
          </p:cNvPr>
          <p:cNvSpPr txBox="1"/>
          <p:nvPr/>
        </p:nvSpPr>
        <p:spPr>
          <a:xfrm>
            <a:off x="479533" y="1395426"/>
            <a:ext cx="2784368" cy="4764074"/>
          </a:xfrm>
          <a:prstGeom prst="rect">
            <a:avLst/>
          </a:prstGeom>
        </p:spPr>
        <p:txBody>
          <a:bodyPr vert="horz" lIns="0" tIns="45720" rIns="0" bIns="45720" rtlCol="0">
            <a:normAutofit/>
          </a:bodyPr>
          <a:lstStyle/>
          <a:p>
            <a:pPr marL="285750" indent="-285750" defTabSz="914400">
              <a:lnSpc>
                <a:spcPct val="90000"/>
              </a:lnSpc>
              <a:spcAft>
                <a:spcPts val="600"/>
              </a:spcAft>
              <a:buClr>
                <a:schemeClr val="accent1"/>
              </a:buClr>
              <a:buFont typeface="Calibri" panose="020F0502020204030204" pitchFamily="34" charset="0"/>
              <a:buChar char="•"/>
            </a:pPr>
            <a:r>
              <a:rPr lang="en-US" sz="1700" b="1" dirty="0">
                <a:solidFill>
                  <a:schemeClr val="tx1">
                    <a:lumMod val="75000"/>
                    <a:lumOff val="25000"/>
                  </a:schemeClr>
                </a:solidFill>
              </a:rPr>
              <a:t>MapReduce</a:t>
            </a:r>
            <a:r>
              <a:rPr lang="en-US" sz="1700" dirty="0">
                <a:solidFill>
                  <a:schemeClr val="tx1">
                    <a:lumMod val="75000"/>
                    <a:lumOff val="25000"/>
                  </a:schemeClr>
                </a:solidFill>
              </a:rPr>
              <a:t> is the processing layer of </a:t>
            </a:r>
            <a:r>
              <a:rPr lang="en-US" sz="1700" b="1" dirty="0">
                <a:solidFill>
                  <a:schemeClr val="tx1">
                    <a:lumMod val="75000"/>
                    <a:lumOff val="25000"/>
                  </a:schemeClr>
                </a:solidFill>
              </a:rPr>
              <a:t>Hadoop</a:t>
            </a:r>
            <a:r>
              <a:rPr lang="en-US" sz="1700" dirty="0">
                <a:solidFill>
                  <a:schemeClr val="tx1">
                    <a:lumMod val="75000"/>
                    <a:lumOff val="25000"/>
                  </a:schemeClr>
                </a:solidFill>
              </a:rPr>
              <a:t>. </a:t>
            </a:r>
          </a:p>
          <a:p>
            <a:pPr marL="285750" indent="-285750" defTabSz="914400">
              <a:lnSpc>
                <a:spcPct val="90000"/>
              </a:lnSpc>
              <a:spcAft>
                <a:spcPts val="600"/>
              </a:spcAft>
              <a:buClr>
                <a:schemeClr val="accent1"/>
              </a:buClr>
              <a:buFont typeface="Calibri" panose="020F0502020204030204" pitchFamily="34" charset="0"/>
              <a:buChar char="•"/>
            </a:pPr>
            <a:r>
              <a:rPr lang="en-US" sz="1700" dirty="0">
                <a:solidFill>
                  <a:schemeClr val="tx1">
                    <a:lumMod val="75000"/>
                    <a:lumOff val="25000"/>
                  </a:schemeClr>
                </a:solidFill>
              </a:rPr>
              <a:t>MapReduce programming model is designed for processing large volumes of data in parallel by dividing the work into a set of independent tasks.</a:t>
            </a:r>
          </a:p>
          <a:p>
            <a:pPr marL="285750" indent="-285750" defTabSz="914400">
              <a:lnSpc>
                <a:spcPct val="90000"/>
              </a:lnSpc>
              <a:spcAft>
                <a:spcPts val="600"/>
              </a:spcAft>
              <a:buClr>
                <a:schemeClr val="accent1"/>
              </a:buClr>
              <a:buFont typeface="Calibri" panose="020F0502020204030204" pitchFamily="34" charset="0"/>
              <a:buChar char="•"/>
            </a:pPr>
            <a:r>
              <a:rPr lang="en-US" sz="1700" dirty="0">
                <a:solidFill>
                  <a:schemeClr val="tx1">
                    <a:lumMod val="75000"/>
                    <a:lumOff val="25000"/>
                  </a:schemeClr>
                </a:solidFill>
              </a:rPr>
              <a:t>The framework sorts the outputs of the </a:t>
            </a:r>
            <a:r>
              <a:rPr lang="en-US" sz="1700" b="1" dirty="0">
                <a:solidFill>
                  <a:schemeClr val="tx1">
                    <a:lumMod val="75000"/>
                    <a:lumOff val="25000"/>
                  </a:schemeClr>
                </a:solidFill>
              </a:rPr>
              <a:t>maps</a:t>
            </a:r>
            <a:r>
              <a:rPr lang="en-US" sz="1700" dirty="0">
                <a:solidFill>
                  <a:schemeClr val="tx1">
                    <a:lumMod val="75000"/>
                    <a:lumOff val="25000"/>
                  </a:schemeClr>
                </a:solidFill>
              </a:rPr>
              <a:t>, which are then input to the </a:t>
            </a:r>
            <a:r>
              <a:rPr lang="en-US" sz="1700" b="1" dirty="0">
                <a:solidFill>
                  <a:schemeClr val="tx1">
                    <a:lumMod val="75000"/>
                    <a:lumOff val="25000"/>
                  </a:schemeClr>
                </a:solidFill>
              </a:rPr>
              <a:t>reduce</a:t>
            </a:r>
            <a:r>
              <a:rPr lang="en-US" sz="1700" dirty="0">
                <a:solidFill>
                  <a:schemeClr val="tx1">
                    <a:lumMod val="75000"/>
                    <a:lumOff val="25000"/>
                  </a:schemeClr>
                </a:solidFill>
              </a:rPr>
              <a:t> tasks.</a:t>
            </a:r>
          </a:p>
          <a:p>
            <a:pPr marL="285750" indent="-285750" defTabSz="914400">
              <a:lnSpc>
                <a:spcPct val="90000"/>
              </a:lnSpc>
              <a:spcAft>
                <a:spcPts val="600"/>
              </a:spcAft>
              <a:buClr>
                <a:schemeClr val="accent1"/>
              </a:buClr>
              <a:buFont typeface="Calibri" panose="020F0502020204030204" pitchFamily="34" charset="0"/>
              <a:buChar char="•"/>
            </a:pPr>
            <a:r>
              <a:rPr lang="en-US" sz="1700" dirty="0">
                <a:solidFill>
                  <a:schemeClr val="tx1">
                    <a:lumMod val="75000"/>
                    <a:lumOff val="25000"/>
                  </a:schemeClr>
                </a:solidFill>
              </a:rPr>
              <a:t>Mostly used in </a:t>
            </a:r>
            <a:r>
              <a:rPr lang="en-US" sz="1700" b="1" dirty="0">
                <a:solidFill>
                  <a:schemeClr val="tx1">
                    <a:lumMod val="75000"/>
                    <a:lumOff val="25000"/>
                  </a:schemeClr>
                </a:solidFill>
              </a:rPr>
              <a:t>word count process.</a:t>
            </a:r>
          </a:p>
          <a:p>
            <a:pPr defTabSz="914400">
              <a:lnSpc>
                <a:spcPct val="90000"/>
              </a:lnSpc>
              <a:spcAft>
                <a:spcPts val="600"/>
              </a:spcAft>
              <a:buClr>
                <a:schemeClr val="accent1"/>
              </a:buClr>
              <a:buFont typeface="Calibri" panose="020F0502020204030204" pitchFamily="34" charset="0"/>
            </a:pPr>
            <a:endParaRPr lang="en-US" sz="1700" dirty="0">
              <a:solidFill>
                <a:schemeClr val="tx1">
                  <a:lumMod val="75000"/>
                  <a:lumOff val="25000"/>
                </a:schemeClr>
              </a:solidFill>
            </a:endParaRPr>
          </a:p>
          <a:p>
            <a:pPr defTabSz="914400">
              <a:lnSpc>
                <a:spcPct val="90000"/>
              </a:lnSpc>
              <a:spcAft>
                <a:spcPts val="600"/>
              </a:spcAft>
              <a:buClr>
                <a:schemeClr val="accent1"/>
              </a:buClr>
              <a:buFont typeface="Calibri" panose="020F0502020204030204" pitchFamily="34" charset="0"/>
            </a:pPr>
            <a:endParaRPr lang="en-US" sz="1500" dirty="0">
              <a:solidFill>
                <a:schemeClr val="tx1">
                  <a:lumMod val="75000"/>
                  <a:lumOff val="25000"/>
                </a:schemeClr>
              </a:solidFill>
            </a:endParaRPr>
          </a:p>
        </p:txBody>
      </p:sp>
      <p:pic>
        <p:nvPicPr>
          <p:cNvPr id="8" name="Picture 7" descr="A screenshot of a cell phone&#10;&#10;Description automatically generated">
            <a:extLst>
              <a:ext uri="{FF2B5EF4-FFF2-40B4-BE49-F238E27FC236}">
                <a16:creationId xmlns:a16="http://schemas.microsoft.com/office/drawing/2014/main" id="{0CDA075F-A72C-49BA-B485-72DA0138ABD9}"/>
              </a:ext>
            </a:extLst>
          </p:cNvPr>
          <p:cNvPicPr>
            <a:picLocks noChangeAspect="1"/>
          </p:cNvPicPr>
          <p:nvPr/>
        </p:nvPicPr>
        <p:blipFill rotWithShape="1">
          <a:blip r:embed="rId2"/>
          <a:srcRect t="15662"/>
          <a:stretch/>
        </p:blipFill>
        <p:spPr>
          <a:xfrm>
            <a:off x="3263901" y="1459443"/>
            <a:ext cx="8124095" cy="3808341"/>
          </a:xfrm>
          <a:prstGeom prst="rect">
            <a:avLst/>
          </a:prstGeom>
        </p:spPr>
      </p:pic>
      <p:sp>
        <p:nvSpPr>
          <p:cNvPr id="9" name="Rectangle 18">
            <a:extLst>
              <a:ext uri="{FF2B5EF4-FFF2-40B4-BE49-F238E27FC236}">
                <a16:creationId xmlns:a16="http://schemas.microsoft.com/office/drawing/2014/main" id="{5B98D2D7-DB2D-49EB-BBD2-1831FCDC6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499CFA"/>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20">
            <a:extLst>
              <a:ext uri="{FF2B5EF4-FFF2-40B4-BE49-F238E27FC236}">
                <a16:creationId xmlns:a16="http://schemas.microsoft.com/office/drawing/2014/main" id="{826A7317-12FA-48B1-AB3B-1B9BB2A87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7E694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a:extLst>
              <a:ext uri="{FF2B5EF4-FFF2-40B4-BE49-F238E27FC236}">
                <a16:creationId xmlns:a16="http://schemas.microsoft.com/office/drawing/2014/main" id="{594BF704-7512-4B5E-B747-27E67442EBF6}"/>
              </a:ext>
            </a:extLst>
          </p:cNvPr>
          <p:cNvSpPr txBox="1"/>
          <p:nvPr/>
        </p:nvSpPr>
        <p:spPr>
          <a:xfrm>
            <a:off x="6177012" y="5331801"/>
            <a:ext cx="4241800" cy="369332"/>
          </a:xfrm>
          <a:prstGeom prst="rect">
            <a:avLst/>
          </a:prstGeom>
          <a:noFill/>
        </p:spPr>
        <p:txBody>
          <a:bodyPr wrap="square" rtlCol="0">
            <a:spAutoFit/>
          </a:bodyPr>
          <a:lstStyle/>
          <a:p>
            <a:r>
              <a:rPr lang="en-IN" b="1" dirty="0"/>
              <a:t>WORD COUNT PROCESS</a:t>
            </a:r>
          </a:p>
        </p:txBody>
      </p:sp>
    </p:spTree>
    <p:extLst>
      <p:ext uri="{BB962C8B-B14F-4D97-AF65-F5344CB8AC3E}">
        <p14:creationId xmlns:p14="http://schemas.microsoft.com/office/powerpoint/2010/main" val="2444341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C0948E9-2603-425A-9168-6D2091E7E0B9}"/>
              </a:ext>
            </a:extLst>
          </p:cNvPr>
          <p:cNvPicPr>
            <a:picLocks noChangeAspect="1"/>
          </p:cNvPicPr>
          <p:nvPr/>
        </p:nvPicPr>
        <p:blipFill>
          <a:blip r:embed="rId2"/>
          <a:stretch>
            <a:fillRect/>
          </a:stretch>
        </p:blipFill>
        <p:spPr>
          <a:xfrm>
            <a:off x="149723" y="1213204"/>
            <a:ext cx="3553321" cy="3610479"/>
          </a:xfrm>
          <a:prstGeom prst="rect">
            <a:avLst/>
          </a:prstGeom>
        </p:spPr>
      </p:pic>
      <p:pic>
        <p:nvPicPr>
          <p:cNvPr id="11" name="Picture 10">
            <a:extLst>
              <a:ext uri="{FF2B5EF4-FFF2-40B4-BE49-F238E27FC236}">
                <a16:creationId xmlns:a16="http://schemas.microsoft.com/office/drawing/2014/main" id="{957626F9-03B3-45AE-BC3A-F3F5939242D4}"/>
              </a:ext>
            </a:extLst>
          </p:cNvPr>
          <p:cNvPicPr>
            <a:picLocks noChangeAspect="1"/>
          </p:cNvPicPr>
          <p:nvPr/>
        </p:nvPicPr>
        <p:blipFill rotWithShape="1">
          <a:blip r:embed="rId3"/>
          <a:srcRect b="19034"/>
          <a:stretch/>
        </p:blipFill>
        <p:spPr>
          <a:xfrm>
            <a:off x="3987132" y="2884960"/>
            <a:ext cx="7699707" cy="2921000"/>
          </a:xfrm>
          <a:prstGeom prst="rect">
            <a:avLst/>
          </a:prstGeom>
        </p:spPr>
      </p:pic>
      <p:cxnSp>
        <p:nvCxnSpPr>
          <p:cNvPr id="12" name="Straight Connector 11">
            <a:extLst>
              <a:ext uri="{FF2B5EF4-FFF2-40B4-BE49-F238E27FC236}">
                <a16:creationId xmlns:a16="http://schemas.microsoft.com/office/drawing/2014/main" id="{FECACC17-BE06-4003-8069-F437A46AA364}"/>
              </a:ext>
            </a:extLst>
          </p:cNvPr>
          <p:cNvCxnSpPr>
            <a:cxnSpLocks/>
          </p:cNvCxnSpPr>
          <p:nvPr/>
        </p:nvCxnSpPr>
        <p:spPr>
          <a:xfrm>
            <a:off x="3797300" y="1213204"/>
            <a:ext cx="0" cy="5136796"/>
          </a:xfrm>
          <a:prstGeom prst="line">
            <a:avLst/>
          </a:prstGeom>
          <a:noFill/>
          <a:ln w="25400" cap="flat" cmpd="sng" algn="ctr">
            <a:solidFill>
              <a:srgbClr val="2683C6"/>
            </a:solidFill>
            <a:prstDash val="solid"/>
          </a:ln>
          <a:effectLst>
            <a:outerShdw blurRad="38100" dist="25400" dir="2700000" algn="br" rotWithShape="0">
              <a:srgbClr val="000000">
                <a:alpha val="60000"/>
              </a:srgbClr>
            </a:outerShdw>
          </a:effectLst>
        </p:spPr>
      </p:cxnSp>
      <p:sp>
        <p:nvSpPr>
          <p:cNvPr id="13" name="TextBox 12">
            <a:extLst>
              <a:ext uri="{FF2B5EF4-FFF2-40B4-BE49-F238E27FC236}">
                <a16:creationId xmlns:a16="http://schemas.microsoft.com/office/drawing/2014/main" id="{4E4CA5DB-1043-4769-95BE-EC5EF44A8071}"/>
              </a:ext>
            </a:extLst>
          </p:cNvPr>
          <p:cNvSpPr txBox="1"/>
          <p:nvPr/>
        </p:nvSpPr>
        <p:spPr>
          <a:xfrm>
            <a:off x="202367" y="5183131"/>
            <a:ext cx="3173661" cy="923330"/>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dirty="0">
                <a:ln>
                  <a:noFill/>
                </a:ln>
                <a:solidFill>
                  <a:prstClr val="black"/>
                </a:solidFill>
                <a:effectLst/>
                <a:uLnTx/>
                <a:uFillTx/>
              </a:rPr>
              <a:t>Wordcount file contains the unstructured data of column (climate) from table Delhi</a:t>
            </a:r>
          </a:p>
        </p:txBody>
      </p:sp>
      <p:sp>
        <p:nvSpPr>
          <p:cNvPr id="14" name="TextBox 13">
            <a:extLst>
              <a:ext uri="{FF2B5EF4-FFF2-40B4-BE49-F238E27FC236}">
                <a16:creationId xmlns:a16="http://schemas.microsoft.com/office/drawing/2014/main" id="{C302197C-279F-40D1-A3E3-94D5409C595E}"/>
              </a:ext>
            </a:extLst>
          </p:cNvPr>
          <p:cNvSpPr txBox="1"/>
          <p:nvPr/>
        </p:nvSpPr>
        <p:spPr>
          <a:xfrm>
            <a:off x="3987130" y="1213204"/>
            <a:ext cx="1994563" cy="1015663"/>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IN" sz="2400" b="0" i="0" u="none" strike="noStrike" kern="0" cap="none" spc="0" normalizeH="0" baseline="0" noProof="0" dirty="0">
                <a:ln>
                  <a:noFill/>
                </a:ln>
                <a:solidFill>
                  <a:prstClr val="black"/>
                </a:solidFill>
                <a:effectLst/>
                <a:uLnTx/>
                <a:uFillTx/>
              </a:rPr>
              <a:t>HIVE QUERY:</a:t>
            </a:r>
          </a:p>
          <a:p>
            <a:pPr marL="0" marR="0" lvl="0" indent="0" defTabSz="457200" eaLnBrk="1" fontAlgn="auto" latinLnBrk="0" hangingPunct="1">
              <a:lnSpc>
                <a:spcPct val="100000"/>
              </a:lnSpc>
              <a:spcBef>
                <a:spcPts val="0"/>
              </a:spcBef>
              <a:spcAft>
                <a:spcPts val="0"/>
              </a:spcAft>
              <a:buClrTx/>
              <a:buSzTx/>
              <a:buFontTx/>
              <a:buNone/>
              <a:tabLst/>
              <a:defRPr/>
            </a:pPr>
            <a:endParaRPr kumimoji="0" lang="en-IN" sz="1800" b="1" i="0" u="none" strike="noStrike" kern="0" cap="none" spc="0" normalizeH="0" baseline="0" noProof="0" dirty="0">
              <a:ln>
                <a:noFill/>
              </a:ln>
              <a:solidFill>
                <a:prstClr val="black"/>
              </a:solidFill>
              <a:effectLst/>
              <a:uLnTx/>
              <a:uFillTx/>
            </a:endParaRPr>
          </a:p>
          <a:p>
            <a:pPr marL="0" marR="0" lvl="0" indent="0"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black"/>
              </a:solidFill>
              <a:effectLst/>
              <a:uLnTx/>
              <a:uFillTx/>
            </a:endParaRPr>
          </a:p>
        </p:txBody>
      </p:sp>
      <p:sp>
        <p:nvSpPr>
          <p:cNvPr id="15" name="TextBox 14">
            <a:extLst>
              <a:ext uri="{FF2B5EF4-FFF2-40B4-BE49-F238E27FC236}">
                <a16:creationId xmlns:a16="http://schemas.microsoft.com/office/drawing/2014/main" id="{418920ED-9B31-419D-A785-6CB7BE31D53F}"/>
              </a:ext>
            </a:extLst>
          </p:cNvPr>
          <p:cNvSpPr txBox="1"/>
          <p:nvPr/>
        </p:nvSpPr>
        <p:spPr>
          <a:xfrm>
            <a:off x="2803347" y="215612"/>
            <a:ext cx="4927600" cy="646331"/>
          </a:xfrm>
          <a:prstGeom prst="rect">
            <a:avLst/>
          </a:prstGeom>
          <a:noFill/>
        </p:spPr>
        <p:txBody>
          <a:bodyPr wrap="square" rtlCol="0">
            <a:spAutoFit/>
          </a:bodyPr>
          <a:lstStyle/>
          <a:p>
            <a:pPr defTabSz="457200"/>
            <a:r>
              <a:rPr lang="en-IN" sz="3600" b="1" u="sng" dirty="0">
                <a:solidFill>
                  <a:prstClr val="black">
                    <a:lumMod val="65000"/>
                    <a:lumOff val="35000"/>
                  </a:prstClr>
                </a:solidFill>
                <a:latin typeface="Calibri Light" panose="020F0302020204030204"/>
              </a:rPr>
              <a:t>USE OF WORDCOUNT</a:t>
            </a:r>
          </a:p>
        </p:txBody>
      </p:sp>
      <p:sp>
        <p:nvSpPr>
          <p:cNvPr id="16" name="Oval 15">
            <a:extLst>
              <a:ext uri="{FF2B5EF4-FFF2-40B4-BE49-F238E27FC236}">
                <a16:creationId xmlns:a16="http://schemas.microsoft.com/office/drawing/2014/main" id="{F46A8F8A-376A-4DBE-B796-6F4ECA600930}"/>
              </a:ext>
            </a:extLst>
          </p:cNvPr>
          <p:cNvSpPr/>
          <p:nvPr/>
        </p:nvSpPr>
        <p:spPr>
          <a:xfrm>
            <a:off x="4053984" y="3757767"/>
            <a:ext cx="8036081" cy="2490633"/>
          </a:xfrm>
          <a:prstGeom prst="ellipse">
            <a:avLst/>
          </a:prstGeom>
          <a:noFill/>
          <a:ln w="38100" cap="flat" cmpd="sng" algn="ctr">
            <a:solidFill>
              <a:srgbClr val="1CADE4">
                <a:shade val="50000"/>
              </a:srgbClr>
            </a:solidFill>
            <a:prstDash val="lgDash"/>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17E4425D-435E-4969-A900-428AD7A99F0B}"/>
              </a:ext>
            </a:extLst>
          </p:cNvPr>
          <p:cNvPicPr>
            <a:picLocks noChangeAspect="1"/>
          </p:cNvPicPr>
          <p:nvPr/>
        </p:nvPicPr>
        <p:blipFill rotWithShape="1">
          <a:blip r:embed="rId4"/>
          <a:srcRect b="34484"/>
          <a:stretch/>
        </p:blipFill>
        <p:spPr>
          <a:xfrm>
            <a:off x="3987132" y="1644203"/>
            <a:ext cx="4927592" cy="1169329"/>
          </a:xfrm>
          <a:prstGeom prst="rect">
            <a:avLst/>
          </a:prstGeom>
        </p:spPr>
      </p:pic>
    </p:spTree>
    <p:extLst>
      <p:ext uri="{BB962C8B-B14F-4D97-AF65-F5344CB8AC3E}">
        <p14:creationId xmlns:p14="http://schemas.microsoft.com/office/powerpoint/2010/main" val="4158047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screenshot&#10;&#10;Description automatically generated">
            <a:extLst>
              <a:ext uri="{FF2B5EF4-FFF2-40B4-BE49-F238E27FC236}">
                <a16:creationId xmlns:a16="http://schemas.microsoft.com/office/drawing/2014/main" id="{6AEDCBAF-C0EE-4BA1-BF85-79B880DB9CE2}"/>
              </a:ext>
            </a:extLst>
          </p:cNvPr>
          <p:cNvPicPr>
            <a:picLocks noChangeAspect="1"/>
          </p:cNvPicPr>
          <p:nvPr/>
        </p:nvPicPr>
        <p:blipFill rotWithShape="1">
          <a:blip r:embed="rId2"/>
          <a:srcRect l="52061" t="22265" r="3501" b="4560"/>
          <a:stretch/>
        </p:blipFill>
        <p:spPr>
          <a:xfrm>
            <a:off x="839039" y="777827"/>
            <a:ext cx="3555906" cy="28691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2" name="Straight Connector 11">
            <a:extLst>
              <a:ext uri="{FF2B5EF4-FFF2-40B4-BE49-F238E27FC236}">
                <a16:creationId xmlns:a16="http://schemas.microsoft.com/office/drawing/2014/main" id="{AD21A1F2-2AA6-4CD7-8CFF-36C9DB1BF7F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2080" y="3429000"/>
            <a:ext cx="2636520" cy="0"/>
          </a:xfrm>
          <a:prstGeom prst="line">
            <a:avLst/>
          </a:prstGeom>
          <a:noFill/>
          <a:ln w="19050" cap="flat" cmpd="sng" algn="ctr">
            <a:solidFill>
              <a:srgbClr val="7F7F7F"/>
            </a:solidFill>
            <a:prstDash val="solid"/>
          </a:ln>
          <a:effectLst/>
        </p:spPr>
      </p:cxnSp>
      <p:pic>
        <p:nvPicPr>
          <p:cNvPr id="13" name="Picture 12" descr="A screenshot of a cell phone&#10;&#10;Description automatically generated">
            <a:extLst>
              <a:ext uri="{FF2B5EF4-FFF2-40B4-BE49-F238E27FC236}">
                <a16:creationId xmlns:a16="http://schemas.microsoft.com/office/drawing/2014/main" id="{7936EFB3-727F-411D-905F-D88F6A8024F6}"/>
              </a:ext>
            </a:extLst>
          </p:cNvPr>
          <p:cNvPicPr>
            <a:picLocks noChangeAspect="1"/>
          </p:cNvPicPr>
          <p:nvPr/>
        </p:nvPicPr>
        <p:blipFill>
          <a:blip r:embed="rId3"/>
          <a:stretch>
            <a:fillRect/>
          </a:stretch>
        </p:blipFill>
        <p:spPr>
          <a:xfrm>
            <a:off x="5264394" y="925683"/>
            <a:ext cx="6212238" cy="29774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4" name="Straight Connector 13">
            <a:extLst>
              <a:ext uri="{FF2B5EF4-FFF2-40B4-BE49-F238E27FC236}">
                <a16:creationId xmlns:a16="http://schemas.microsoft.com/office/drawing/2014/main" id="{A6CB9C3E-DD90-462E-8897-7F354EAD7B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573887"/>
            <a:ext cx="0" cy="3710227"/>
          </a:xfrm>
          <a:prstGeom prst="line">
            <a:avLst/>
          </a:prstGeom>
          <a:noFill/>
          <a:ln w="19050" cap="flat" cmpd="sng" algn="ctr">
            <a:solidFill>
              <a:srgbClr val="7F7F7F"/>
            </a:solidFill>
            <a:prstDash val="solid"/>
          </a:ln>
          <a:effectLst/>
        </p:spPr>
      </p:cxnSp>
      <p:pic>
        <p:nvPicPr>
          <p:cNvPr id="15" name="Picture 14" descr="A screenshot of a cell phone&#10;&#10;Description automatically generated">
            <a:extLst>
              <a:ext uri="{FF2B5EF4-FFF2-40B4-BE49-F238E27FC236}">
                <a16:creationId xmlns:a16="http://schemas.microsoft.com/office/drawing/2014/main" id="{EE12A2B8-E98D-4606-93DA-2C540BFDD2C2}"/>
              </a:ext>
            </a:extLst>
          </p:cNvPr>
          <p:cNvPicPr>
            <a:picLocks noChangeAspect="1"/>
          </p:cNvPicPr>
          <p:nvPr/>
        </p:nvPicPr>
        <p:blipFill rotWithShape="1">
          <a:blip r:embed="rId4"/>
          <a:srcRect l="5521" t="40668" r="4583" b="22283"/>
          <a:stretch/>
        </p:blipFill>
        <p:spPr>
          <a:xfrm>
            <a:off x="839930" y="4143849"/>
            <a:ext cx="10960085" cy="25395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6" name="Rectangle 15">
            <a:extLst>
              <a:ext uri="{FF2B5EF4-FFF2-40B4-BE49-F238E27FC236}">
                <a16:creationId xmlns:a16="http://schemas.microsoft.com/office/drawing/2014/main" id="{77708EA2-52FA-4F07-906C-F9395CC3CC7A}"/>
              </a:ext>
            </a:extLst>
          </p:cNvPr>
          <p:cNvSpPr/>
          <p:nvPr/>
        </p:nvSpPr>
        <p:spPr>
          <a:xfrm>
            <a:off x="2563668" y="3965033"/>
            <a:ext cx="571497" cy="2661154"/>
          </a:xfrm>
          <a:prstGeom prst="rect">
            <a:avLst/>
          </a:prstGeom>
          <a:noFill/>
          <a:ln w="28575" cap="flat" cmpd="sng" algn="ctr">
            <a:solidFill>
              <a:srgbClr val="1CADE4">
                <a:shade val="50000"/>
              </a:srgbClr>
            </a:solidFill>
            <a:prstDash val="dash"/>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E7DA472C-2212-4871-8FE2-FC3A672681C7}"/>
              </a:ext>
            </a:extLst>
          </p:cNvPr>
          <p:cNvSpPr/>
          <p:nvPr/>
        </p:nvSpPr>
        <p:spPr>
          <a:xfrm>
            <a:off x="8437847" y="4329388"/>
            <a:ext cx="2380970" cy="2296799"/>
          </a:xfrm>
          <a:prstGeom prst="rect">
            <a:avLst/>
          </a:prstGeom>
          <a:noFill/>
          <a:ln w="28575" cap="flat" cmpd="sng" algn="ctr">
            <a:solidFill>
              <a:srgbClr val="1CADE4">
                <a:shade val="50000"/>
              </a:srgbClr>
            </a:solidFill>
            <a:prstDash val="lgDash"/>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Speech Bubble: Rectangle with Corners Rounded 17">
            <a:extLst>
              <a:ext uri="{FF2B5EF4-FFF2-40B4-BE49-F238E27FC236}">
                <a16:creationId xmlns:a16="http://schemas.microsoft.com/office/drawing/2014/main" id="{800B26F8-BDE1-48A7-A7E8-444574089181}"/>
              </a:ext>
            </a:extLst>
          </p:cNvPr>
          <p:cNvSpPr/>
          <p:nvPr/>
        </p:nvSpPr>
        <p:spPr>
          <a:xfrm>
            <a:off x="3263900" y="4543082"/>
            <a:ext cx="2876794" cy="1011378"/>
          </a:xfrm>
          <a:prstGeom prst="wedgeRoundRectCallout">
            <a:avLst>
              <a:gd name="adj1" fmla="val -47762"/>
              <a:gd name="adj2" fmla="val 97660"/>
              <a:gd name="adj3" fmla="val 16667"/>
            </a:avLst>
          </a:prstGeom>
          <a:gradFill rotWithShape="1">
            <a:gsLst>
              <a:gs pos="0">
                <a:srgbClr val="1CADE4">
                  <a:tint val="65000"/>
                  <a:shade val="92000"/>
                  <a:satMod val="130000"/>
                </a:srgbClr>
              </a:gs>
              <a:gs pos="45000">
                <a:srgbClr val="1CADE4">
                  <a:tint val="60000"/>
                  <a:shade val="99000"/>
                  <a:satMod val="120000"/>
                </a:srgbClr>
              </a:gs>
              <a:gs pos="100000">
                <a:srgbClr val="1CADE4">
                  <a:tint val="55000"/>
                  <a:satMod val="140000"/>
                </a:srgbClr>
              </a:gs>
            </a:gsLst>
            <a:path path="circle">
              <a:fillToRect l="100000" t="100000" r="100000" b="100000"/>
            </a:path>
          </a:gradFill>
          <a:ln w="12700" cap="flat" cmpd="sng" algn="ctr">
            <a:solidFill>
              <a:srgbClr val="1CADE4"/>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dirty="0">
                <a:ln>
                  <a:noFill/>
                </a:ln>
                <a:solidFill>
                  <a:prstClr val="black"/>
                </a:solidFill>
                <a:effectLst/>
                <a:uLnTx/>
                <a:uFillTx/>
                <a:latin typeface="Calibri" panose="020F0502020204030204"/>
                <a:ea typeface="+mn-ea"/>
                <a:cs typeface="+mn-cs"/>
              </a:rPr>
              <a:t>HIGHEST WORDCOUNT OF HAZE</a:t>
            </a:r>
          </a:p>
        </p:txBody>
      </p:sp>
      <p:sp>
        <p:nvSpPr>
          <p:cNvPr id="19" name="TextBox 18">
            <a:extLst>
              <a:ext uri="{FF2B5EF4-FFF2-40B4-BE49-F238E27FC236}">
                <a16:creationId xmlns:a16="http://schemas.microsoft.com/office/drawing/2014/main" id="{0C85A4B9-41AF-4038-83CC-911156B000A6}"/>
              </a:ext>
            </a:extLst>
          </p:cNvPr>
          <p:cNvSpPr txBox="1"/>
          <p:nvPr/>
        </p:nvSpPr>
        <p:spPr>
          <a:xfrm>
            <a:off x="3263900" y="53847"/>
            <a:ext cx="6112147" cy="584775"/>
          </a:xfrm>
          <a:prstGeom prst="rect">
            <a:avLst/>
          </a:prstGeom>
          <a:noFill/>
        </p:spPr>
        <p:txBody>
          <a:bodyPr wrap="square" rtlCol="0">
            <a:spAutoFit/>
          </a:bodyPr>
          <a:lstStyle/>
          <a:p>
            <a:pPr defTabSz="457200"/>
            <a:r>
              <a:rPr lang="en-IN" sz="3200" b="1" u="sng" dirty="0">
                <a:solidFill>
                  <a:prstClr val="black">
                    <a:lumMod val="65000"/>
                    <a:lumOff val="35000"/>
                  </a:prstClr>
                </a:solidFill>
                <a:latin typeface="Calibri Light" panose="020F0302020204030204"/>
              </a:rPr>
              <a:t>Analysis Of Climate Wordcount</a:t>
            </a:r>
          </a:p>
        </p:txBody>
      </p:sp>
    </p:spTree>
    <p:extLst>
      <p:ext uri="{BB962C8B-B14F-4D97-AF65-F5344CB8AC3E}">
        <p14:creationId xmlns:p14="http://schemas.microsoft.com/office/powerpoint/2010/main" val="2745324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D838EB-C67D-44CF-8247-4859F78B9B0C}"/>
              </a:ext>
            </a:extLst>
          </p:cNvPr>
          <p:cNvSpPr/>
          <p:nvPr/>
        </p:nvSpPr>
        <p:spPr>
          <a:xfrm>
            <a:off x="1220285" y="1070978"/>
            <a:ext cx="5591331" cy="584775"/>
          </a:xfrm>
          <a:prstGeom prst="rect">
            <a:avLst/>
          </a:prstGeom>
        </p:spPr>
        <p:txBody>
          <a:bodyPr wrap="square">
            <a:spAutoFit/>
          </a:bodyPr>
          <a:lstStyle/>
          <a:p>
            <a:r>
              <a:rPr lang="en-IN" sz="3200" u="sng" dirty="0"/>
              <a:t>APACHE HIVE </a:t>
            </a:r>
          </a:p>
        </p:txBody>
      </p:sp>
      <p:sp>
        <p:nvSpPr>
          <p:cNvPr id="3" name="Rectangle 2">
            <a:extLst>
              <a:ext uri="{FF2B5EF4-FFF2-40B4-BE49-F238E27FC236}">
                <a16:creationId xmlns:a16="http://schemas.microsoft.com/office/drawing/2014/main" id="{23C342A9-7A6E-494E-8E3E-04CD400C51DB}"/>
              </a:ext>
            </a:extLst>
          </p:cNvPr>
          <p:cNvSpPr/>
          <p:nvPr/>
        </p:nvSpPr>
        <p:spPr>
          <a:xfrm>
            <a:off x="861391" y="2355648"/>
            <a:ext cx="6096000" cy="2862322"/>
          </a:xfrm>
          <a:prstGeom prst="rect">
            <a:avLst/>
          </a:prstGeom>
        </p:spPr>
        <p:txBody>
          <a:bodyPr>
            <a:spAutoFit/>
          </a:bodyPr>
          <a:lstStyle/>
          <a:p>
            <a:pPr marL="285750" indent="-285750">
              <a:buFont typeface="Arial" panose="020B0604020202020204" pitchFamily="34" charset="0"/>
              <a:buChar char="•"/>
            </a:pPr>
            <a:r>
              <a:rPr lang="en-US" b="1" dirty="0"/>
              <a:t>HADOOP</a:t>
            </a:r>
            <a:r>
              <a:rPr lang="en-US" dirty="0"/>
              <a:t> Tool to specially used to analyze large data sets easily with the help of few queries.</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Apache Hive</a:t>
            </a:r>
            <a:r>
              <a:rPr lang="en-US" dirty="0"/>
              <a:t> is a data warehouse software project built on top of </a:t>
            </a:r>
            <a:r>
              <a:rPr lang="en-US" b="1" dirty="0"/>
              <a:t>Apache Hadoop</a:t>
            </a:r>
            <a:r>
              <a:rPr lang="en-US" dirty="0"/>
              <a:t> for providing data query and analysis.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Hive</a:t>
            </a:r>
            <a:r>
              <a:rPr lang="en-US" dirty="0"/>
              <a:t> gives an SQL-like interface to query data stored in various databases and file systems that integrate with </a:t>
            </a:r>
            <a:r>
              <a:rPr lang="en-US" b="1" dirty="0"/>
              <a:t>Hadoop</a:t>
            </a:r>
            <a:endParaRPr lang="en-IN" dirty="0"/>
          </a:p>
        </p:txBody>
      </p:sp>
      <p:pic>
        <p:nvPicPr>
          <p:cNvPr id="4" name="Picture 3">
            <a:extLst>
              <a:ext uri="{FF2B5EF4-FFF2-40B4-BE49-F238E27FC236}">
                <a16:creationId xmlns:a16="http://schemas.microsoft.com/office/drawing/2014/main" id="{513D048D-F31C-4303-9BB3-BC51E3B233EA}"/>
              </a:ext>
            </a:extLst>
          </p:cNvPr>
          <p:cNvPicPr>
            <a:picLocks noChangeAspect="1"/>
          </p:cNvPicPr>
          <p:nvPr/>
        </p:nvPicPr>
        <p:blipFill>
          <a:blip r:embed="rId2"/>
          <a:stretch>
            <a:fillRect/>
          </a:stretch>
        </p:blipFill>
        <p:spPr>
          <a:xfrm>
            <a:off x="7487479" y="1897380"/>
            <a:ext cx="3403600" cy="3063240"/>
          </a:xfrm>
          <a:prstGeom prst="rect">
            <a:avLst/>
          </a:prstGeom>
        </p:spPr>
      </p:pic>
    </p:spTree>
    <p:extLst>
      <p:ext uri="{BB962C8B-B14F-4D97-AF65-F5344CB8AC3E}">
        <p14:creationId xmlns:p14="http://schemas.microsoft.com/office/powerpoint/2010/main" val="5658806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2C679A1-6B1D-4542-B292-5B7A1103F31D}"/>
              </a:ext>
            </a:extLst>
          </p:cNvPr>
          <p:cNvPicPr>
            <a:picLocks noChangeAspect="1"/>
          </p:cNvPicPr>
          <p:nvPr/>
        </p:nvPicPr>
        <p:blipFill rotWithShape="1">
          <a:blip r:embed="rId2"/>
          <a:srcRect t="23303" b="17204"/>
          <a:stretch/>
        </p:blipFill>
        <p:spPr>
          <a:xfrm>
            <a:off x="757002" y="5147401"/>
            <a:ext cx="5211998" cy="1054100"/>
          </a:xfrm>
          <a:prstGeom prst="rect">
            <a:avLst/>
          </a:prstGeom>
        </p:spPr>
      </p:pic>
      <p:pic>
        <p:nvPicPr>
          <p:cNvPr id="14" name="Picture 13">
            <a:extLst>
              <a:ext uri="{FF2B5EF4-FFF2-40B4-BE49-F238E27FC236}">
                <a16:creationId xmlns:a16="http://schemas.microsoft.com/office/drawing/2014/main" id="{A7C3DA17-109C-42FE-858C-5065B67C2C87}"/>
              </a:ext>
            </a:extLst>
          </p:cNvPr>
          <p:cNvPicPr>
            <a:picLocks noChangeAspect="1"/>
          </p:cNvPicPr>
          <p:nvPr/>
        </p:nvPicPr>
        <p:blipFill>
          <a:blip r:embed="rId3"/>
          <a:stretch>
            <a:fillRect/>
          </a:stretch>
        </p:blipFill>
        <p:spPr>
          <a:xfrm>
            <a:off x="7186278" y="1746477"/>
            <a:ext cx="4829849" cy="4086795"/>
          </a:xfrm>
          <a:prstGeom prst="rect">
            <a:avLst/>
          </a:prstGeom>
        </p:spPr>
      </p:pic>
      <p:sp>
        <p:nvSpPr>
          <p:cNvPr id="15" name="TextBox 14">
            <a:extLst>
              <a:ext uri="{FF2B5EF4-FFF2-40B4-BE49-F238E27FC236}">
                <a16:creationId xmlns:a16="http://schemas.microsoft.com/office/drawing/2014/main" id="{51011B02-70FE-4FB6-BFB8-A953E13F6A18}"/>
              </a:ext>
            </a:extLst>
          </p:cNvPr>
          <p:cNvSpPr txBox="1"/>
          <p:nvPr/>
        </p:nvSpPr>
        <p:spPr>
          <a:xfrm>
            <a:off x="757002" y="355600"/>
            <a:ext cx="9339498" cy="584775"/>
          </a:xfrm>
          <a:prstGeom prst="rect">
            <a:avLst/>
          </a:prstGeom>
          <a:noFill/>
        </p:spPr>
        <p:txBody>
          <a:bodyPr wrap="square" rtlCol="0">
            <a:spAutoFit/>
          </a:bodyPr>
          <a:lstStyle/>
          <a:p>
            <a:pPr defTabSz="457200"/>
            <a:r>
              <a:rPr lang="en-IN" sz="3200" b="1" u="sng" dirty="0">
                <a:solidFill>
                  <a:prstClr val="black">
                    <a:lumMod val="50000"/>
                    <a:lumOff val="50000"/>
                  </a:prstClr>
                </a:solidFill>
                <a:latin typeface="Calibri Light" panose="020F0302020204030204"/>
              </a:rPr>
              <a:t>FINDING VISIBILITY AVERAGE OF EACH YEAR</a:t>
            </a:r>
          </a:p>
        </p:txBody>
      </p:sp>
      <p:pic>
        <p:nvPicPr>
          <p:cNvPr id="16" name="Picture 15">
            <a:extLst>
              <a:ext uri="{FF2B5EF4-FFF2-40B4-BE49-F238E27FC236}">
                <a16:creationId xmlns:a16="http://schemas.microsoft.com/office/drawing/2014/main" id="{E8ED478E-78DD-448D-A9A5-7D016B0B8145}"/>
              </a:ext>
            </a:extLst>
          </p:cNvPr>
          <p:cNvPicPr>
            <a:picLocks noChangeAspect="1"/>
          </p:cNvPicPr>
          <p:nvPr/>
        </p:nvPicPr>
        <p:blipFill>
          <a:blip r:embed="rId4"/>
          <a:stretch>
            <a:fillRect/>
          </a:stretch>
        </p:blipFill>
        <p:spPr>
          <a:xfrm>
            <a:off x="757002" y="1746477"/>
            <a:ext cx="2265594" cy="2645169"/>
          </a:xfrm>
          <a:prstGeom prst="rect">
            <a:avLst/>
          </a:prstGeom>
        </p:spPr>
      </p:pic>
      <p:cxnSp>
        <p:nvCxnSpPr>
          <p:cNvPr id="17" name="Straight Connector 16">
            <a:extLst>
              <a:ext uri="{FF2B5EF4-FFF2-40B4-BE49-F238E27FC236}">
                <a16:creationId xmlns:a16="http://schemas.microsoft.com/office/drawing/2014/main" id="{557F45DF-976B-45D9-876E-E0E9C52C092E}"/>
              </a:ext>
            </a:extLst>
          </p:cNvPr>
          <p:cNvCxnSpPr>
            <a:cxnSpLocks/>
          </p:cNvCxnSpPr>
          <p:nvPr/>
        </p:nvCxnSpPr>
        <p:spPr>
          <a:xfrm>
            <a:off x="6654800" y="1219200"/>
            <a:ext cx="0" cy="4757515"/>
          </a:xfrm>
          <a:prstGeom prst="line">
            <a:avLst/>
          </a:prstGeom>
          <a:noFill/>
          <a:ln w="25400" cap="flat" cmpd="sng" algn="ctr">
            <a:solidFill>
              <a:srgbClr val="2683C6"/>
            </a:solidFill>
            <a:prstDash val="solid"/>
          </a:ln>
          <a:effectLst>
            <a:outerShdw blurRad="38100" dist="25400" dir="2700000" algn="br" rotWithShape="0">
              <a:srgbClr val="000000">
                <a:alpha val="60000"/>
              </a:srgbClr>
            </a:outerShdw>
          </a:effectLst>
        </p:spPr>
      </p:cxnSp>
      <p:sp>
        <p:nvSpPr>
          <p:cNvPr id="18" name="TextBox 17">
            <a:extLst>
              <a:ext uri="{FF2B5EF4-FFF2-40B4-BE49-F238E27FC236}">
                <a16:creationId xmlns:a16="http://schemas.microsoft.com/office/drawing/2014/main" id="{8AEFFF7D-AA7F-47B7-908F-36D658994A6E}"/>
              </a:ext>
            </a:extLst>
          </p:cNvPr>
          <p:cNvSpPr txBox="1"/>
          <p:nvPr/>
        </p:nvSpPr>
        <p:spPr>
          <a:xfrm>
            <a:off x="757002" y="1174524"/>
            <a:ext cx="2451093" cy="369332"/>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IN" sz="1800" b="1" i="0" u="none" strike="noStrike" kern="0" cap="none" spc="0" normalizeH="0" baseline="0" noProof="0" dirty="0">
                <a:ln>
                  <a:noFill/>
                </a:ln>
                <a:solidFill>
                  <a:prstClr val="black"/>
                </a:solidFill>
                <a:effectLst/>
                <a:uLnTx/>
                <a:uFillTx/>
              </a:rPr>
              <a:t>Loading another file</a:t>
            </a:r>
          </a:p>
        </p:txBody>
      </p:sp>
      <p:sp>
        <p:nvSpPr>
          <p:cNvPr id="19" name="TextBox 18">
            <a:extLst>
              <a:ext uri="{FF2B5EF4-FFF2-40B4-BE49-F238E27FC236}">
                <a16:creationId xmlns:a16="http://schemas.microsoft.com/office/drawing/2014/main" id="{71CCB8D8-7FB9-402C-9D4D-DCAF1C9EEEA8}"/>
              </a:ext>
            </a:extLst>
          </p:cNvPr>
          <p:cNvSpPr txBox="1"/>
          <p:nvPr/>
        </p:nvSpPr>
        <p:spPr>
          <a:xfrm>
            <a:off x="668102" y="4594267"/>
            <a:ext cx="1541695" cy="369332"/>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IN" sz="1800" b="1" i="0" u="none" strike="noStrike" kern="0" cap="none" spc="0" normalizeH="0" baseline="0" noProof="0" dirty="0">
                <a:ln>
                  <a:noFill/>
                </a:ln>
                <a:solidFill>
                  <a:prstClr val="black"/>
                </a:solidFill>
                <a:effectLst/>
                <a:uLnTx/>
                <a:uFillTx/>
              </a:rPr>
              <a:t>QUERY</a:t>
            </a:r>
          </a:p>
        </p:txBody>
      </p:sp>
      <p:sp>
        <p:nvSpPr>
          <p:cNvPr id="20" name="TextBox 19">
            <a:extLst>
              <a:ext uri="{FF2B5EF4-FFF2-40B4-BE49-F238E27FC236}">
                <a16:creationId xmlns:a16="http://schemas.microsoft.com/office/drawing/2014/main" id="{C78FD1D1-4722-4644-9556-B1830C48EE03}"/>
              </a:ext>
            </a:extLst>
          </p:cNvPr>
          <p:cNvSpPr txBox="1"/>
          <p:nvPr/>
        </p:nvSpPr>
        <p:spPr>
          <a:xfrm>
            <a:off x="8534405" y="1219200"/>
            <a:ext cx="2133596" cy="461665"/>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IN" sz="2400" b="1" i="0" u="none" strike="noStrike" kern="0" cap="none" spc="0" normalizeH="0" baseline="0" noProof="0" dirty="0">
                <a:ln>
                  <a:noFill/>
                </a:ln>
                <a:solidFill>
                  <a:prstClr val="black"/>
                </a:solidFill>
                <a:effectLst/>
                <a:uLnTx/>
                <a:uFillTx/>
              </a:rPr>
              <a:t>RESULT</a:t>
            </a:r>
            <a:endParaRPr kumimoji="0" lang="en-IN" sz="1800" b="1"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737096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F2C2E1-C0B6-41E9-9209-93C6E5332F65}"/>
              </a:ext>
            </a:extLst>
          </p:cNvPr>
          <p:cNvPicPr>
            <a:picLocks noChangeAspect="1"/>
          </p:cNvPicPr>
          <p:nvPr/>
        </p:nvPicPr>
        <p:blipFill rotWithShape="1">
          <a:blip r:embed="rId2"/>
          <a:srcRect l="29687" t="45791" r="5755" b="17843"/>
          <a:stretch/>
        </p:blipFill>
        <p:spPr>
          <a:xfrm>
            <a:off x="711200" y="753705"/>
            <a:ext cx="9893300" cy="3133250"/>
          </a:xfrm>
          <a:prstGeom prst="rect">
            <a:avLst/>
          </a:prstGeom>
        </p:spPr>
      </p:pic>
      <p:pic>
        <p:nvPicPr>
          <p:cNvPr id="3" name="Picture 2">
            <a:extLst>
              <a:ext uri="{FF2B5EF4-FFF2-40B4-BE49-F238E27FC236}">
                <a16:creationId xmlns:a16="http://schemas.microsoft.com/office/drawing/2014/main" id="{2B3F7BC6-B5D7-4FBA-A2DA-84EAFF07CD4F}"/>
              </a:ext>
            </a:extLst>
          </p:cNvPr>
          <p:cNvPicPr>
            <a:picLocks noChangeAspect="1"/>
          </p:cNvPicPr>
          <p:nvPr/>
        </p:nvPicPr>
        <p:blipFill>
          <a:blip r:embed="rId3"/>
          <a:stretch>
            <a:fillRect/>
          </a:stretch>
        </p:blipFill>
        <p:spPr>
          <a:xfrm>
            <a:off x="7251700" y="4102100"/>
            <a:ext cx="4514850" cy="2579914"/>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F1A1B443-0DC9-4BED-8621-26FE294750C9}"/>
              </a:ext>
            </a:extLst>
          </p:cNvPr>
          <p:cNvSpPr txBox="1"/>
          <p:nvPr/>
        </p:nvSpPr>
        <p:spPr>
          <a:xfrm>
            <a:off x="546101" y="4537670"/>
            <a:ext cx="3668090" cy="2308324"/>
          </a:xfrm>
          <a:prstGeom prst="rect">
            <a:avLst/>
          </a:prstGeom>
          <a:noFill/>
        </p:spPr>
        <p:txBody>
          <a:bodyPr wrap="square" rtlCol="0">
            <a:spAutoFit/>
          </a:bodyPr>
          <a:lstStyle/>
          <a:p>
            <a:r>
              <a:rPr lang="en-IN" dirty="0"/>
              <a:t>The effect of decreasing visibility in the capital city is getting worse day by day. </a:t>
            </a:r>
          </a:p>
          <a:p>
            <a:endParaRPr lang="en-IN" dirty="0"/>
          </a:p>
          <a:p>
            <a:r>
              <a:rPr lang="en-IN" dirty="0"/>
              <a:t>Estimation of decrease in visibility due to air containments of vehicle emissions within past years. </a:t>
            </a:r>
          </a:p>
          <a:p>
            <a:endParaRPr lang="en-IN" dirty="0"/>
          </a:p>
        </p:txBody>
      </p:sp>
      <p:sp>
        <p:nvSpPr>
          <p:cNvPr id="6" name="TextBox 5">
            <a:extLst>
              <a:ext uri="{FF2B5EF4-FFF2-40B4-BE49-F238E27FC236}">
                <a16:creationId xmlns:a16="http://schemas.microsoft.com/office/drawing/2014/main" id="{B8C9EEFA-E8E9-438E-B5E1-324F3C61A965}"/>
              </a:ext>
            </a:extLst>
          </p:cNvPr>
          <p:cNvSpPr txBox="1"/>
          <p:nvPr/>
        </p:nvSpPr>
        <p:spPr>
          <a:xfrm>
            <a:off x="3543300" y="310267"/>
            <a:ext cx="5105400" cy="646331"/>
          </a:xfrm>
          <a:prstGeom prst="rect">
            <a:avLst/>
          </a:prstGeom>
          <a:noFill/>
        </p:spPr>
        <p:txBody>
          <a:bodyPr wrap="square" rtlCol="0">
            <a:spAutoFit/>
          </a:bodyPr>
          <a:lstStyle/>
          <a:p>
            <a:r>
              <a:rPr lang="en-IN" sz="3600" b="1" u="sng" dirty="0">
                <a:solidFill>
                  <a:schemeClr val="tx1">
                    <a:lumMod val="50000"/>
                    <a:lumOff val="50000"/>
                  </a:schemeClr>
                </a:solidFill>
              </a:rPr>
              <a:t>Analysis Of Visibility</a:t>
            </a:r>
          </a:p>
        </p:txBody>
      </p:sp>
      <p:pic>
        <p:nvPicPr>
          <p:cNvPr id="8" name="Picture 7">
            <a:extLst>
              <a:ext uri="{FF2B5EF4-FFF2-40B4-BE49-F238E27FC236}">
                <a16:creationId xmlns:a16="http://schemas.microsoft.com/office/drawing/2014/main" id="{BF8A63A9-7E09-43A7-898F-96501C58CF8C}"/>
              </a:ext>
            </a:extLst>
          </p:cNvPr>
          <p:cNvPicPr>
            <a:picLocks noChangeAspect="1"/>
          </p:cNvPicPr>
          <p:nvPr/>
        </p:nvPicPr>
        <p:blipFill>
          <a:blip r:embed="rId4"/>
          <a:stretch>
            <a:fillRect/>
          </a:stretch>
        </p:blipFill>
        <p:spPr>
          <a:xfrm>
            <a:off x="4786046" y="4674548"/>
            <a:ext cx="1743607" cy="786452"/>
          </a:xfrm>
          <a:prstGeom prst="rect">
            <a:avLst/>
          </a:prstGeom>
        </p:spPr>
      </p:pic>
    </p:spTree>
    <p:extLst>
      <p:ext uri="{BB962C8B-B14F-4D97-AF65-F5344CB8AC3E}">
        <p14:creationId xmlns:p14="http://schemas.microsoft.com/office/powerpoint/2010/main" val="3584084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75DB4A-E3AA-4F83-A668-63F756541617}"/>
              </a:ext>
            </a:extLst>
          </p:cNvPr>
          <p:cNvSpPr txBox="1"/>
          <p:nvPr/>
        </p:nvSpPr>
        <p:spPr>
          <a:xfrm>
            <a:off x="437322" y="859662"/>
            <a:ext cx="4439478" cy="369332"/>
          </a:xfrm>
          <a:prstGeom prst="rect">
            <a:avLst/>
          </a:prstGeom>
          <a:noFill/>
        </p:spPr>
        <p:txBody>
          <a:bodyPr wrap="square" rtlCol="0">
            <a:spAutoFit/>
          </a:bodyPr>
          <a:lstStyle/>
          <a:p>
            <a:r>
              <a:rPr lang="en-IN" b="1" dirty="0"/>
              <a:t>USE OF TABLEAU</a:t>
            </a:r>
          </a:p>
        </p:txBody>
      </p:sp>
      <p:sp>
        <p:nvSpPr>
          <p:cNvPr id="3" name="TextBox 2">
            <a:extLst>
              <a:ext uri="{FF2B5EF4-FFF2-40B4-BE49-F238E27FC236}">
                <a16:creationId xmlns:a16="http://schemas.microsoft.com/office/drawing/2014/main" id="{9A89CE3E-436F-4E8E-9138-F667FDBCB39F}"/>
              </a:ext>
            </a:extLst>
          </p:cNvPr>
          <p:cNvSpPr txBox="1"/>
          <p:nvPr/>
        </p:nvSpPr>
        <p:spPr>
          <a:xfrm>
            <a:off x="251791" y="1431235"/>
            <a:ext cx="10734261" cy="3970318"/>
          </a:xfrm>
          <a:prstGeom prst="rect">
            <a:avLst/>
          </a:prstGeom>
          <a:noFill/>
        </p:spPr>
        <p:txBody>
          <a:bodyPr wrap="square" rtlCol="0">
            <a:spAutoFit/>
          </a:bodyPr>
          <a:lstStyle/>
          <a:p>
            <a:r>
              <a:rPr lang="en-US" dirty="0"/>
              <a:t>Tableau is a powerful and fastest growing data visualization tool used in the Business Intelligence Industry. It helps in simplifying raw data into the very easily understandable format.</a:t>
            </a:r>
          </a:p>
          <a:p>
            <a:r>
              <a:rPr lang="en-US" dirty="0"/>
              <a:t>Data analysis is very fast with Tableau and the visualizations created are in the form of dashboards and worksheets. The data that is created using Tableau can be understood by professional at any level in an organization. It even allows a non-technical user to create a customized dashboard.</a:t>
            </a:r>
          </a:p>
          <a:p>
            <a:r>
              <a:rPr lang="en-US" dirty="0"/>
              <a:t>The best feature Tableau are:</a:t>
            </a:r>
          </a:p>
          <a:p>
            <a:pPr marL="285750" indent="-285750">
              <a:buFont typeface="Arial" panose="020B0604020202020204" pitchFamily="34" charset="0"/>
              <a:buChar char="•"/>
            </a:pPr>
            <a:r>
              <a:rPr lang="en-US" dirty="0"/>
              <a:t>Data Blending</a:t>
            </a:r>
          </a:p>
          <a:p>
            <a:pPr marL="285750" indent="-285750">
              <a:buFont typeface="Arial" panose="020B0604020202020204" pitchFamily="34" charset="0"/>
              <a:buChar char="•"/>
            </a:pPr>
            <a:r>
              <a:rPr lang="en-US" dirty="0"/>
              <a:t>Real time analysis</a:t>
            </a:r>
          </a:p>
          <a:p>
            <a:pPr marL="285750" indent="-285750">
              <a:buFont typeface="Arial" panose="020B0604020202020204" pitchFamily="34" charset="0"/>
              <a:buChar char="•"/>
            </a:pPr>
            <a:r>
              <a:rPr lang="en-US" dirty="0"/>
              <a:t>Collaboration of data</a:t>
            </a:r>
          </a:p>
          <a:p>
            <a:pPr marL="285750" indent="-285750">
              <a:buFont typeface="Arial" panose="020B0604020202020204" pitchFamily="34" charset="0"/>
              <a:buChar char="•"/>
            </a:pPr>
            <a:r>
              <a:rPr lang="en-IN" dirty="0"/>
              <a:t>Convert analysed dataset into interactive visualization.</a:t>
            </a:r>
          </a:p>
          <a:p>
            <a:pPr marL="285750" indent="-285750">
              <a:buFont typeface="Arial" panose="020B0604020202020204" pitchFamily="34" charset="0"/>
              <a:buChar char="•"/>
            </a:pPr>
            <a:r>
              <a:rPr lang="en-IN" dirty="0"/>
              <a:t>Makes understanding better by comparison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
        <p:nvSpPr>
          <p:cNvPr id="5" name="TextBox 4">
            <a:extLst>
              <a:ext uri="{FF2B5EF4-FFF2-40B4-BE49-F238E27FC236}">
                <a16:creationId xmlns:a16="http://schemas.microsoft.com/office/drawing/2014/main" id="{2C4B4347-A7CA-495F-A2FF-E6B07A0F9B31}"/>
              </a:ext>
            </a:extLst>
          </p:cNvPr>
          <p:cNvSpPr txBox="1"/>
          <p:nvPr/>
        </p:nvSpPr>
        <p:spPr>
          <a:xfrm>
            <a:off x="437322" y="490330"/>
            <a:ext cx="3790122" cy="369332"/>
          </a:xfrm>
          <a:prstGeom prst="rect">
            <a:avLst/>
          </a:prstGeom>
          <a:noFill/>
        </p:spPr>
        <p:txBody>
          <a:bodyPr wrap="square" rtlCol="0">
            <a:spAutoFit/>
          </a:bodyPr>
          <a:lstStyle/>
          <a:p>
            <a:r>
              <a:rPr lang="en-IN" b="1" dirty="0"/>
              <a:t>REQUIREMENTS</a:t>
            </a:r>
            <a:endParaRPr lang="en-IN" dirty="0"/>
          </a:p>
        </p:txBody>
      </p:sp>
    </p:spTree>
    <p:extLst>
      <p:ext uri="{BB962C8B-B14F-4D97-AF65-F5344CB8AC3E}">
        <p14:creationId xmlns:p14="http://schemas.microsoft.com/office/powerpoint/2010/main" val="1656167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6ECE51-0D01-4E7C-9990-7886F2BAA71F}"/>
              </a:ext>
            </a:extLst>
          </p:cNvPr>
          <p:cNvPicPr>
            <a:picLocks noChangeAspect="1"/>
          </p:cNvPicPr>
          <p:nvPr/>
        </p:nvPicPr>
        <p:blipFill rotWithShape="1">
          <a:blip r:embed="rId2">
            <a:extLst>
              <a:ext uri="{28A0092B-C50C-407E-A947-70E740481C1C}">
                <a14:useLocalDpi xmlns:a14="http://schemas.microsoft.com/office/drawing/2010/main" val="0"/>
              </a:ext>
            </a:extLst>
          </a:blip>
          <a:srcRect t="25688" r="39892" b="7612"/>
          <a:stretch/>
        </p:blipFill>
        <p:spPr>
          <a:xfrm>
            <a:off x="212038" y="266701"/>
            <a:ext cx="5976730" cy="3728701"/>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5" name="Picture 4">
            <a:extLst>
              <a:ext uri="{FF2B5EF4-FFF2-40B4-BE49-F238E27FC236}">
                <a16:creationId xmlns:a16="http://schemas.microsoft.com/office/drawing/2014/main" id="{52726020-F852-4DB4-93DA-0647721BEC5E}"/>
              </a:ext>
            </a:extLst>
          </p:cNvPr>
          <p:cNvPicPr>
            <a:picLocks noChangeAspect="1"/>
          </p:cNvPicPr>
          <p:nvPr/>
        </p:nvPicPr>
        <p:blipFill rotWithShape="1">
          <a:blip r:embed="rId3">
            <a:extLst>
              <a:ext uri="{28A0092B-C50C-407E-A947-70E740481C1C}">
                <a14:useLocalDpi xmlns:a14="http://schemas.microsoft.com/office/drawing/2010/main" val="0"/>
              </a:ext>
            </a:extLst>
          </a:blip>
          <a:srcRect l="22174" t="31875" r="22391" b="9545"/>
          <a:stretch/>
        </p:blipFill>
        <p:spPr>
          <a:xfrm>
            <a:off x="6493568" y="266701"/>
            <a:ext cx="5331048" cy="31672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4674CFFB-257F-49B9-956D-B8E4323A7CBE}"/>
              </a:ext>
            </a:extLst>
          </p:cNvPr>
          <p:cNvPicPr>
            <a:picLocks noChangeAspect="1"/>
          </p:cNvPicPr>
          <p:nvPr/>
        </p:nvPicPr>
        <p:blipFill rotWithShape="1">
          <a:blip r:embed="rId4">
            <a:extLst>
              <a:ext uri="{28A0092B-C50C-407E-A947-70E740481C1C}">
                <a14:useLocalDpi xmlns:a14="http://schemas.microsoft.com/office/drawing/2010/main" val="0"/>
              </a:ext>
            </a:extLst>
          </a:blip>
          <a:srcRect l="26522" t="39802" r="7065" b="15925"/>
          <a:stretch/>
        </p:blipFill>
        <p:spPr>
          <a:xfrm>
            <a:off x="3412434" y="3677478"/>
            <a:ext cx="8097079" cy="30347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extBox 1">
            <a:extLst>
              <a:ext uri="{FF2B5EF4-FFF2-40B4-BE49-F238E27FC236}">
                <a16:creationId xmlns:a16="http://schemas.microsoft.com/office/drawing/2014/main" id="{F61576DA-AA31-427E-84D9-0119444A2BE3}"/>
              </a:ext>
            </a:extLst>
          </p:cNvPr>
          <p:cNvSpPr txBox="1"/>
          <p:nvPr/>
        </p:nvSpPr>
        <p:spPr>
          <a:xfrm>
            <a:off x="212038" y="4253948"/>
            <a:ext cx="2941982" cy="646331"/>
          </a:xfrm>
          <a:prstGeom prst="rect">
            <a:avLst/>
          </a:prstGeom>
          <a:noFill/>
        </p:spPr>
        <p:txBody>
          <a:bodyPr wrap="square" rtlCol="0">
            <a:spAutoFit/>
          </a:bodyPr>
          <a:lstStyle/>
          <a:p>
            <a:r>
              <a:rPr lang="en-IN" b="1" dirty="0"/>
              <a:t>India Accident Data from 1970-2017</a:t>
            </a:r>
          </a:p>
        </p:txBody>
      </p:sp>
    </p:spTree>
    <p:extLst>
      <p:ext uri="{BB962C8B-B14F-4D97-AF65-F5344CB8AC3E}">
        <p14:creationId xmlns:p14="http://schemas.microsoft.com/office/powerpoint/2010/main" val="4096900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F6CE7C0-42C5-483F-924F-869CB356F9D1}"/>
              </a:ext>
            </a:extLst>
          </p:cNvPr>
          <p:cNvPicPr>
            <a:picLocks noChangeAspect="1"/>
          </p:cNvPicPr>
          <p:nvPr/>
        </p:nvPicPr>
        <p:blipFill rotWithShape="1">
          <a:blip r:embed="rId2">
            <a:extLst>
              <a:ext uri="{28A0092B-C50C-407E-A947-70E740481C1C}">
                <a14:useLocalDpi xmlns:a14="http://schemas.microsoft.com/office/drawing/2010/main" val="0"/>
              </a:ext>
            </a:extLst>
          </a:blip>
          <a:srcRect l="27173" t="35935" r="25435" b="9738"/>
          <a:stretch/>
        </p:blipFill>
        <p:spPr>
          <a:xfrm>
            <a:off x="6969231" y="275309"/>
            <a:ext cx="4691767" cy="30238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BF7B99F3-C892-4885-BA30-17031772B370}"/>
              </a:ext>
            </a:extLst>
          </p:cNvPr>
          <p:cNvPicPr>
            <a:picLocks noChangeAspect="1"/>
          </p:cNvPicPr>
          <p:nvPr/>
        </p:nvPicPr>
        <p:blipFill rotWithShape="1">
          <a:blip r:embed="rId3">
            <a:extLst>
              <a:ext uri="{28A0092B-C50C-407E-A947-70E740481C1C}">
                <a14:useLocalDpi xmlns:a14="http://schemas.microsoft.com/office/drawing/2010/main" val="0"/>
              </a:ext>
            </a:extLst>
          </a:blip>
          <a:srcRect l="23805" t="34582" r="25761" b="7709"/>
          <a:stretch/>
        </p:blipFill>
        <p:spPr>
          <a:xfrm>
            <a:off x="494073" y="322854"/>
            <a:ext cx="4765624" cy="29287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296E5F4D-2ADD-4794-B221-D510FF2E619F}"/>
              </a:ext>
            </a:extLst>
          </p:cNvPr>
          <p:cNvPicPr>
            <a:picLocks noChangeAspect="1"/>
          </p:cNvPicPr>
          <p:nvPr/>
        </p:nvPicPr>
        <p:blipFill rotWithShape="1">
          <a:blip r:embed="rId4">
            <a:extLst>
              <a:ext uri="{28A0092B-C50C-407E-A947-70E740481C1C}">
                <a14:useLocalDpi xmlns:a14="http://schemas.microsoft.com/office/drawing/2010/main" val="0"/>
              </a:ext>
            </a:extLst>
          </a:blip>
          <a:srcRect l="43261" t="41544" r="7174" b="15731"/>
          <a:stretch/>
        </p:blipFill>
        <p:spPr>
          <a:xfrm>
            <a:off x="2876885" y="3462409"/>
            <a:ext cx="6770698" cy="32814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93498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AB8992-101B-4359-9104-546B070F16CD}"/>
              </a:ext>
            </a:extLst>
          </p:cNvPr>
          <p:cNvPicPr>
            <a:picLocks noChangeAspect="1"/>
          </p:cNvPicPr>
          <p:nvPr/>
        </p:nvPicPr>
        <p:blipFill rotWithShape="1">
          <a:blip r:embed="rId3">
            <a:extLst>
              <a:ext uri="{28A0092B-C50C-407E-A947-70E740481C1C}">
                <a14:useLocalDpi xmlns:a14="http://schemas.microsoft.com/office/drawing/2010/main" val="0"/>
              </a:ext>
            </a:extLst>
          </a:blip>
          <a:srcRect t="25688" r="23696" b="7612"/>
          <a:stretch/>
        </p:blipFill>
        <p:spPr>
          <a:xfrm>
            <a:off x="291548" y="198784"/>
            <a:ext cx="9303026" cy="4572000"/>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9" name="Picture 8">
            <a:extLst>
              <a:ext uri="{FF2B5EF4-FFF2-40B4-BE49-F238E27FC236}">
                <a16:creationId xmlns:a16="http://schemas.microsoft.com/office/drawing/2014/main" id="{3DF83CD4-7474-4C26-B383-AF2F08FC9B5C}"/>
              </a:ext>
            </a:extLst>
          </p:cNvPr>
          <p:cNvPicPr>
            <a:picLocks noChangeAspect="1"/>
          </p:cNvPicPr>
          <p:nvPr/>
        </p:nvPicPr>
        <p:blipFill rotWithShape="1">
          <a:blip r:embed="rId4">
            <a:extLst>
              <a:ext uri="{28A0092B-C50C-407E-A947-70E740481C1C}">
                <a14:useLocalDpi xmlns:a14="http://schemas.microsoft.com/office/drawing/2010/main" val="0"/>
              </a:ext>
            </a:extLst>
          </a:blip>
          <a:srcRect l="23696" t="42102" r="25870" b="7032"/>
          <a:stretch/>
        </p:blipFill>
        <p:spPr>
          <a:xfrm>
            <a:off x="5751441" y="3152633"/>
            <a:ext cx="6149011" cy="34867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a:extLst>
              <a:ext uri="{FF2B5EF4-FFF2-40B4-BE49-F238E27FC236}">
                <a16:creationId xmlns:a16="http://schemas.microsoft.com/office/drawing/2014/main" id="{0051B3E5-2C7B-4BEF-AA53-15B8CC3A36FF}"/>
              </a:ext>
            </a:extLst>
          </p:cNvPr>
          <p:cNvSpPr txBox="1"/>
          <p:nvPr/>
        </p:nvSpPr>
        <p:spPr>
          <a:xfrm>
            <a:off x="159026" y="5234609"/>
            <a:ext cx="4903304" cy="646331"/>
          </a:xfrm>
          <a:prstGeom prst="rect">
            <a:avLst/>
          </a:prstGeom>
          <a:noFill/>
        </p:spPr>
        <p:txBody>
          <a:bodyPr wrap="square" rtlCol="0">
            <a:spAutoFit/>
          </a:bodyPr>
          <a:lstStyle/>
          <a:p>
            <a:r>
              <a:rPr lang="en-IN" b="1" dirty="0"/>
              <a:t>Time Occurrence Accident Dataset of all the states and union territories of India</a:t>
            </a:r>
          </a:p>
        </p:txBody>
      </p:sp>
    </p:spTree>
    <p:extLst>
      <p:ext uri="{BB962C8B-B14F-4D97-AF65-F5344CB8AC3E}">
        <p14:creationId xmlns:p14="http://schemas.microsoft.com/office/powerpoint/2010/main" val="1108226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34A2F2-3F91-4E33-BB28-9C69B4F07D98}"/>
              </a:ext>
            </a:extLst>
          </p:cNvPr>
          <p:cNvPicPr>
            <a:picLocks noChangeAspect="1"/>
          </p:cNvPicPr>
          <p:nvPr/>
        </p:nvPicPr>
        <p:blipFill rotWithShape="1">
          <a:blip r:embed="rId2">
            <a:extLst>
              <a:ext uri="{28A0092B-C50C-407E-A947-70E740481C1C}">
                <a14:useLocalDpi xmlns:a14="http://schemas.microsoft.com/office/drawing/2010/main" val="0"/>
              </a:ext>
            </a:extLst>
          </a:blip>
          <a:srcRect l="36196" t="43669" r="35000" b="16119"/>
          <a:stretch/>
        </p:blipFill>
        <p:spPr>
          <a:xfrm>
            <a:off x="6904380" y="1338469"/>
            <a:ext cx="4778109" cy="3750365"/>
          </a:xfrm>
          <a:prstGeom prst="rect">
            <a:avLst/>
          </a:prstGeom>
        </p:spPr>
      </p:pic>
      <p:pic>
        <p:nvPicPr>
          <p:cNvPr id="7" name="Picture 6">
            <a:extLst>
              <a:ext uri="{FF2B5EF4-FFF2-40B4-BE49-F238E27FC236}">
                <a16:creationId xmlns:a16="http://schemas.microsoft.com/office/drawing/2014/main" id="{FF6B3D22-14AE-408D-A1EA-8882CCF429AA}"/>
              </a:ext>
            </a:extLst>
          </p:cNvPr>
          <p:cNvPicPr>
            <a:picLocks noChangeAspect="1"/>
          </p:cNvPicPr>
          <p:nvPr/>
        </p:nvPicPr>
        <p:blipFill rotWithShape="1">
          <a:blip r:embed="rId3">
            <a:extLst>
              <a:ext uri="{28A0092B-C50C-407E-A947-70E740481C1C}">
                <a14:useLocalDpi xmlns:a14="http://schemas.microsoft.com/office/drawing/2010/main" val="0"/>
              </a:ext>
            </a:extLst>
          </a:blip>
          <a:srcRect l="26738" t="33422" r="25653" b="6452"/>
          <a:stretch/>
        </p:blipFill>
        <p:spPr>
          <a:xfrm>
            <a:off x="715616" y="1152938"/>
            <a:ext cx="5804453" cy="4121426"/>
          </a:xfrm>
          <a:prstGeom prst="rect">
            <a:avLst/>
          </a:prstGeom>
        </p:spPr>
      </p:pic>
    </p:spTree>
    <p:extLst>
      <p:ext uri="{BB962C8B-B14F-4D97-AF65-F5344CB8AC3E}">
        <p14:creationId xmlns:p14="http://schemas.microsoft.com/office/powerpoint/2010/main" val="1577512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3FFB6C-3A30-4DC8-B827-5B2FE7C5639A}"/>
              </a:ext>
            </a:extLst>
          </p:cNvPr>
          <p:cNvPicPr>
            <a:picLocks noChangeAspect="1"/>
          </p:cNvPicPr>
          <p:nvPr/>
        </p:nvPicPr>
        <p:blipFill rotWithShape="1">
          <a:blip r:embed="rId2">
            <a:extLst>
              <a:ext uri="{28A0092B-C50C-407E-A947-70E740481C1C}">
                <a14:useLocalDpi xmlns:a14="http://schemas.microsoft.com/office/drawing/2010/main" val="0"/>
              </a:ext>
            </a:extLst>
          </a:blip>
          <a:srcRect l="27500" t="20662" r="15326"/>
          <a:stretch/>
        </p:blipFill>
        <p:spPr>
          <a:xfrm>
            <a:off x="331304" y="238538"/>
            <a:ext cx="6347792" cy="49524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394BC5BD-8D7E-4C88-8D39-B6DB780B04FF}"/>
              </a:ext>
            </a:extLst>
          </p:cNvPr>
          <p:cNvPicPr>
            <a:picLocks noChangeAspect="1"/>
          </p:cNvPicPr>
          <p:nvPr/>
        </p:nvPicPr>
        <p:blipFill rotWithShape="1">
          <a:blip r:embed="rId3">
            <a:extLst>
              <a:ext uri="{28A0092B-C50C-407E-A947-70E740481C1C}">
                <a14:useLocalDpi xmlns:a14="http://schemas.microsoft.com/office/drawing/2010/main" val="0"/>
              </a:ext>
            </a:extLst>
          </a:blip>
          <a:srcRect l="27717" t="19309" r="22282" b="12639"/>
          <a:stretch/>
        </p:blipFill>
        <p:spPr>
          <a:xfrm>
            <a:off x="5645426" y="1954696"/>
            <a:ext cx="6096000" cy="466476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47446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FD6CD2-3FEF-4577-B82E-DCDE328A4534}"/>
              </a:ext>
            </a:extLst>
          </p:cNvPr>
          <p:cNvPicPr>
            <a:picLocks noChangeAspect="1"/>
          </p:cNvPicPr>
          <p:nvPr/>
        </p:nvPicPr>
        <p:blipFill rotWithShape="1">
          <a:blip r:embed="rId2">
            <a:extLst>
              <a:ext uri="{28A0092B-C50C-407E-A947-70E740481C1C}">
                <a14:useLocalDpi xmlns:a14="http://schemas.microsoft.com/office/drawing/2010/main" val="0"/>
              </a:ext>
            </a:extLst>
          </a:blip>
          <a:srcRect t="25302" r="63478" b="7613"/>
          <a:stretch/>
        </p:blipFill>
        <p:spPr>
          <a:xfrm>
            <a:off x="503582" y="357809"/>
            <a:ext cx="4293705" cy="4434273"/>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13" name="Picture 12">
            <a:extLst>
              <a:ext uri="{FF2B5EF4-FFF2-40B4-BE49-F238E27FC236}">
                <a16:creationId xmlns:a16="http://schemas.microsoft.com/office/drawing/2014/main" id="{60985530-DBD6-405A-BEEB-9881E864B6FC}"/>
              </a:ext>
            </a:extLst>
          </p:cNvPr>
          <p:cNvPicPr>
            <a:picLocks noChangeAspect="1"/>
          </p:cNvPicPr>
          <p:nvPr/>
        </p:nvPicPr>
        <p:blipFill rotWithShape="1">
          <a:blip r:embed="rId3">
            <a:extLst>
              <a:ext uri="{28A0092B-C50C-407E-A947-70E740481C1C}">
                <a14:useLocalDpi xmlns:a14="http://schemas.microsoft.com/office/drawing/2010/main" val="0"/>
              </a:ext>
            </a:extLst>
          </a:blip>
          <a:srcRect l="23913" t="42508" r="34457" b="12252"/>
          <a:stretch/>
        </p:blipFill>
        <p:spPr>
          <a:xfrm>
            <a:off x="6738727" y="159028"/>
            <a:ext cx="5075583" cy="31010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a:extLst>
              <a:ext uri="{FF2B5EF4-FFF2-40B4-BE49-F238E27FC236}">
                <a16:creationId xmlns:a16="http://schemas.microsoft.com/office/drawing/2014/main" id="{7E20EC81-E664-4DB1-97F1-9A8EEFF34477}"/>
              </a:ext>
            </a:extLst>
          </p:cNvPr>
          <p:cNvPicPr>
            <a:picLocks noChangeAspect="1"/>
          </p:cNvPicPr>
          <p:nvPr/>
        </p:nvPicPr>
        <p:blipFill rotWithShape="1">
          <a:blip r:embed="rId4">
            <a:extLst>
              <a:ext uri="{28A0092B-C50C-407E-A947-70E740481C1C}">
                <a14:useLocalDpi xmlns:a14="http://schemas.microsoft.com/office/drawing/2010/main" val="0"/>
              </a:ext>
            </a:extLst>
          </a:blip>
          <a:srcRect l="23696" t="40962" r="31848" b="13798"/>
          <a:stretch/>
        </p:blipFill>
        <p:spPr>
          <a:xfrm>
            <a:off x="6738727" y="3793432"/>
            <a:ext cx="5075583" cy="29038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Picture 18">
            <a:extLst>
              <a:ext uri="{FF2B5EF4-FFF2-40B4-BE49-F238E27FC236}">
                <a16:creationId xmlns:a16="http://schemas.microsoft.com/office/drawing/2014/main" id="{AFEB9728-4C4A-491E-B3D1-20AEE4D32D3C}"/>
              </a:ext>
            </a:extLst>
          </p:cNvPr>
          <p:cNvPicPr>
            <a:picLocks noChangeAspect="1"/>
          </p:cNvPicPr>
          <p:nvPr/>
        </p:nvPicPr>
        <p:blipFill rotWithShape="1">
          <a:blip r:embed="rId5">
            <a:extLst>
              <a:ext uri="{28A0092B-C50C-407E-A947-70E740481C1C}">
                <a14:useLocalDpi xmlns:a14="http://schemas.microsoft.com/office/drawing/2010/main" val="0"/>
              </a:ext>
            </a:extLst>
          </a:blip>
          <a:srcRect l="23805" t="41929" r="33478" b="11478"/>
          <a:stretch/>
        </p:blipFill>
        <p:spPr>
          <a:xfrm>
            <a:off x="1484242" y="3761559"/>
            <a:ext cx="4787347" cy="29357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704013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530</TotalTime>
  <Words>446</Words>
  <Application>Microsoft Office PowerPoint</Application>
  <PresentationFormat>Widescreen</PresentationFormat>
  <Paragraphs>69</Paragraphs>
  <Slides>21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Rinshita</dc:creator>
  <cp:lastModifiedBy>Rinshita</cp:lastModifiedBy>
  <cp:revision>46</cp:revision>
  <dcterms:created xsi:type="dcterms:W3CDTF">2018-11-23T15:10:25Z</dcterms:created>
  <dcterms:modified xsi:type="dcterms:W3CDTF">2019-05-02T05:58:59Z</dcterms:modified>
</cp:coreProperties>
</file>